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256" r:id="rId2"/>
    <p:sldId id="309" r:id="rId3"/>
    <p:sldId id="351" r:id="rId4"/>
    <p:sldId id="354" r:id="rId5"/>
    <p:sldId id="391" r:id="rId6"/>
    <p:sldId id="360" r:id="rId7"/>
    <p:sldId id="381" r:id="rId8"/>
    <p:sldId id="361" r:id="rId9"/>
    <p:sldId id="382" r:id="rId10"/>
    <p:sldId id="383" r:id="rId11"/>
    <p:sldId id="384" r:id="rId12"/>
    <p:sldId id="385" r:id="rId13"/>
    <p:sldId id="362" r:id="rId14"/>
    <p:sldId id="386" r:id="rId15"/>
    <p:sldId id="363" r:id="rId16"/>
    <p:sldId id="392" r:id="rId17"/>
    <p:sldId id="353" r:id="rId18"/>
    <p:sldId id="356" r:id="rId19"/>
    <p:sldId id="359" r:id="rId20"/>
    <p:sldId id="358" r:id="rId21"/>
    <p:sldId id="357" r:id="rId22"/>
    <p:sldId id="393" r:id="rId23"/>
    <p:sldId id="352" r:id="rId24"/>
    <p:sldId id="364" r:id="rId25"/>
    <p:sldId id="366" r:id="rId26"/>
    <p:sldId id="394" r:id="rId27"/>
    <p:sldId id="387" r:id="rId28"/>
    <p:sldId id="367" r:id="rId29"/>
    <p:sldId id="388" r:id="rId30"/>
    <p:sldId id="389" r:id="rId31"/>
    <p:sldId id="395" r:id="rId32"/>
    <p:sldId id="390" r:id="rId33"/>
    <p:sldId id="368" r:id="rId34"/>
    <p:sldId id="396" r:id="rId35"/>
    <p:sldId id="369" r:id="rId36"/>
    <p:sldId id="350" r:id="rId37"/>
  </p:sldIdLst>
  <p:sldSz cx="9144000" cy="6858000" type="screen4x3"/>
  <p:notesSz cx="6797675" cy="9926638"/>
  <p:defaultTextStyle>
    <a:defPPr>
      <a:defRPr lang="pl-PL"/>
    </a:defPPr>
    <a:lvl1pPr algn="l" rtl="0" fontAlgn="base">
      <a:spcBef>
        <a:spcPct val="0"/>
      </a:spcBef>
      <a:spcAft>
        <a:spcPct val="0"/>
      </a:spcAft>
      <a:defRPr sz="2400" b="1" kern="1200">
        <a:solidFill>
          <a:schemeClr val="tx1"/>
        </a:solidFill>
        <a:latin typeface="Times New Roman" pitchFamily="18" charset="0"/>
        <a:ea typeface="+mn-ea"/>
        <a:cs typeface="+mn-cs"/>
      </a:defRPr>
    </a:lvl1pPr>
    <a:lvl2pPr marL="457200" algn="l" rtl="0" fontAlgn="base">
      <a:spcBef>
        <a:spcPct val="0"/>
      </a:spcBef>
      <a:spcAft>
        <a:spcPct val="0"/>
      </a:spcAft>
      <a:defRPr sz="2400" b="1" kern="1200">
        <a:solidFill>
          <a:schemeClr val="tx1"/>
        </a:solidFill>
        <a:latin typeface="Times New Roman" pitchFamily="18" charset="0"/>
        <a:ea typeface="+mn-ea"/>
        <a:cs typeface="+mn-cs"/>
      </a:defRPr>
    </a:lvl2pPr>
    <a:lvl3pPr marL="914400" algn="l" rtl="0" fontAlgn="base">
      <a:spcBef>
        <a:spcPct val="0"/>
      </a:spcBef>
      <a:spcAft>
        <a:spcPct val="0"/>
      </a:spcAft>
      <a:defRPr sz="2400" b="1" kern="1200">
        <a:solidFill>
          <a:schemeClr val="tx1"/>
        </a:solidFill>
        <a:latin typeface="Times New Roman" pitchFamily="18" charset="0"/>
        <a:ea typeface="+mn-ea"/>
        <a:cs typeface="+mn-cs"/>
      </a:defRPr>
    </a:lvl3pPr>
    <a:lvl4pPr marL="1371600" algn="l" rtl="0" fontAlgn="base">
      <a:spcBef>
        <a:spcPct val="0"/>
      </a:spcBef>
      <a:spcAft>
        <a:spcPct val="0"/>
      </a:spcAft>
      <a:defRPr sz="2400" b="1" kern="1200">
        <a:solidFill>
          <a:schemeClr val="tx1"/>
        </a:solidFill>
        <a:latin typeface="Times New Roman" pitchFamily="18" charset="0"/>
        <a:ea typeface="+mn-ea"/>
        <a:cs typeface="+mn-cs"/>
      </a:defRPr>
    </a:lvl4pPr>
    <a:lvl5pPr marL="1828800" algn="l" rtl="0" fontAlgn="base">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CC6600"/>
    <a:srgbClr val="FF0000"/>
    <a:srgbClr val="FF9900"/>
    <a:srgbClr val="FFFF00"/>
    <a:srgbClr val="009900"/>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yl jasny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6" autoAdjust="0"/>
    <p:restoredTop sz="95433" autoAdjust="0"/>
  </p:normalViewPr>
  <p:slideViewPr>
    <p:cSldViewPr snapToGrid="0">
      <p:cViewPr varScale="1">
        <p:scale>
          <a:sx n="86" d="100"/>
          <a:sy n="86" d="100"/>
        </p:scale>
        <p:origin x="135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0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Dropbox\Wlasne\MGR\mathematical%20model%20of%20MCFC.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474628171478564E-2"/>
          <c:y val="5.1400554097404488E-2"/>
          <c:w val="0.70243460192475937"/>
          <c:h val="0.8326195683872849"/>
        </c:manualLayout>
      </c:layout>
      <c:scatterChart>
        <c:scatterStyle val="smoothMarker"/>
        <c:varyColors val="0"/>
        <c:ser>
          <c:idx val="1"/>
          <c:order val="0"/>
          <c:tx>
            <c:v>Experiment</c:v>
          </c:tx>
          <c:xVal>
            <c:numRef>
              <c:f>'Lignite with additional air'!$C$3:$C$15</c:f>
              <c:numCache>
                <c:formatCode>General</c:formatCode>
                <c:ptCount val="13"/>
                <c:pt idx="0">
                  <c:v>0.12</c:v>
                </c:pt>
                <c:pt idx="1">
                  <c:v>0.11</c:v>
                </c:pt>
                <c:pt idx="2">
                  <c:v>0.1</c:v>
                </c:pt>
                <c:pt idx="3">
                  <c:v>0.09</c:v>
                </c:pt>
                <c:pt idx="4">
                  <c:v>0.08</c:v>
                </c:pt>
                <c:pt idx="5">
                  <c:v>7.0000000000000007E-2</c:v>
                </c:pt>
                <c:pt idx="6">
                  <c:v>0.06</c:v>
                </c:pt>
                <c:pt idx="7">
                  <c:v>0.05</c:v>
                </c:pt>
                <c:pt idx="8">
                  <c:v>0.04</c:v>
                </c:pt>
                <c:pt idx="9">
                  <c:v>0.03</c:v>
                </c:pt>
                <c:pt idx="10">
                  <c:v>0.02</c:v>
                </c:pt>
                <c:pt idx="11">
                  <c:v>0.01</c:v>
                </c:pt>
                <c:pt idx="12">
                  <c:v>0</c:v>
                </c:pt>
              </c:numCache>
            </c:numRef>
          </c:xVal>
          <c:yVal>
            <c:numRef>
              <c:f>'Lignite with additional air'!$D$3:$D$15</c:f>
              <c:numCache>
                <c:formatCode>General</c:formatCode>
                <c:ptCount val="13"/>
                <c:pt idx="0">
                  <c:v>0.57099999999999995</c:v>
                </c:pt>
                <c:pt idx="1">
                  <c:v>0.62</c:v>
                </c:pt>
                <c:pt idx="2">
                  <c:v>0.66700000000000004</c:v>
                </c:pt>
                <c:pt idx="3">
                  <c:v>0.70099999999999996</c:v>
                </c:pt>
                <c:pt idx="4">
                  <c:v>0.75</c:v>
                </c:pt>
                <c:pt idx="5">
                  <c:v>0.78500000000000003</c:v>
                </c:pt>
                <c:pt idx="6">
                  <c:v>0.81699999999999995</c:v>
                </c:pt>
                <c:pt idx="7">
                  <c:v>0.84</c:v>
                </c:pt>
                <c:pt idx="8">
                  <c:v>0.879</c:v>
                </c:pt>
                <c:pt idx="9">
                  <c:v>0.90300000000000002</c:v>
                </c:pt>
                <c:pt idx="10">
                  <c:v>0.93500000000000005</c:v>
                </c:pt>
                <c:pt idx="11">
                  <c:v>0.96099999999999997</c:v>
                </c:pt>
                <c:pt idx="12">
                  <c:v>0.98699999999999999</c:v>
                </c:pt>
              </c:numCache>
            </c:numRef>
          </c:yVal>
          <c:smooth val="1"/>
        </c:ser>
        <c:dLbls>
          <c:showLegendKey val="0"/>
          <c:showVal val="0"/>
          <c:showCatName val="0"/>
          <c:showSerName val="0"/>
          <c:showPercent val="0"/>
          <c:showBubbleSize val="0"/>
        </c:dLbls>
        <c:axId val="145581944"/>
        <c:axId val="145582336"/>
      </c:scatterChart>
      <c:scatterChart>
        <c:scatterStyle val="smoothMarker"/>
        <c:varyColors val="0"/>
        <c:ser>
          <c:idx val="2"/>
          <c:order val="1"/>
          <c:tx>
            <c:v>CO2 separation factor</c:v>
          </c:tx>
          <c:spPr>
            <a:ln>
              <a:solidFill>
                <a:schemeClr val="accent1"/>
              </a:solidFill>
            </a:ln>
          </c:spPr>
          <c:marker>
            <c:spPr>
              <a:solidFill>
                <a:schemeClr val="bg1"/>
              </a:solidFill>
              <a:ln>
                <a:solidFill>
                  <a:schemeClr val="accent1"/>
                </a:solidFill>
              </a:ln>
            </c:spPr>
          </c:marker>
          <c:xVal>
            <c:numRef>
              <c:f>'Lignite with additional air'!$C$3:$C$15</c:f>
              <c:numCache>
                <c:formatCode>General</c:formatCode>
                <c:ptCount val="13"/>
                <c:pt idx="0">
                  <c:v>0.12</c:v>
                </c:pt>
                <c:pt idx="1">
                  <c:v>0.11</c:v>
                </c:pt>
                <c:pt idx="2">
                  <c:v>0.1</c:v>
                </c:pt>
                <c:pt idx="3">
                  <c:v>0.09</c:v>
                </c:pt>
                <c:pt idx="4">
                  <c:v>0.08</c:v>
                </c:pt>
                <c:pt idx="5">
                  <c:v>7.0000000000000007E-2</c:v>
                </c:pt>
                <c:pt idx="6">
                  <c:v>0.06</c:v>
                </c:pt>
                <c:pt idx="7">
                  <c:v>0.05</c:v>
                </c:pt>
                <c:pt idx="8">
                  <c:v>0.04</c:v>
                </c:pt>
                <c:pt idx="9">
                  <c:v>0.03</c:v>
                </c:pt>
                <c:pt idx="10">
                  <c:v>0.02</c:v>
                </c:pt>
                <c:pt idx="11">
                  <c:v>0.01</c:v>
                </c:pt>
                <c:pt idx="12">
                  <c:v>0</c:v>
                </c:pt>
              </c:numCache>
            </c:numRef>
          </c:xVal>
          <c:yVal>
            <c:numRef>
              <c:f>'Lignite with additional air'!$A$3:$A$16</c:f>
              <c:numCache>
                <c:formatCode>0.00</c:formatCode>
                <c:ptCount val="14"/>
                <c:pt idx="0">
                  <c:v>0.89547285768133278</c:v>
                </c:pt>
                <c:pt idx="1">
                  <c:v>0.82085011954122167</c:v>
                </c:pt>
                <c:pt idx="2">
                  <c:v>0.74622738140111067</c:v>
                </c:pt>
                <c:pt idx="3">
                  <c:v>0.67160464326099956</c:v>
                </c:pt>
                <c:pt idx="4">
                  <c:v>0.59698190512088845</c:v>
                </c:pt>
                <c:pt idx="5">
                  <c:v>0.52235916698077745</c:v>
                </c:pt>
                <c:pt idx="6">
                  <c:v>0.44773642884066633</c:v>
                </c:pt>
                <c:pt idx="7">
                  <c:v>0.37311369070055533</c:v>
                </c:pt>
                <c:pt idx="8">
                  <c:v>0.29849095256044422</c:v>
                </c:pt>
                <c:pt idx="9">
                  <c:v>0.22386821442033311</c:v>
                </c:pt>
                <c:pt idx="10">
                  <c:v>0.14924547628022211</c:v>
                </c:pt>
                <c:pt idx="11">
                  <c:v>7.4622738140111E-2</c:v>
                </c:pt>
                <c:pt idx="12">
                  <c:v>0</c:v>
                </c:pt>
              </c:numCache>
            </c:numRef>
          </c:yVal>
          <c:smooth val="1"/>
        </c:ser>
        <c:dLbls>
          <c:showLegendKey val="0"/>
          <c:showVal val="0"/>
          <c:showCatName val="0"/>
          <c:showSerName val="0"/>
          <c:showPercent val="0"/>
          <c:showBubbleSize val="0"/>
        </c:dLbls>
        <c:axId val="145582728"/>
        <c:axId val="145583120"/>
      </c:scatterChart>
      <c:valAx>
        <c:axId val="145581944"/>
        <c:scaling>
          <c:orientation val="minMax"/>
        </c:scaling>
        <c:delete val="0"/>
        <c:axPos val="b"/>
        <c:title>
          <c:tx>
            <c:rich>
              <a:bodyPr/>
              <a:lstStyle/>
              <a:p>
                <a:pPr>
                  <a:defRPr sz="1100" b="0" i="0" u="none" strike="noStrike" baseline="0">
                    <a:solidFill>
                      <a:srgbClr val="000000"/>
                    </a:solidFill>
                    <a:latin typeface="Calibri"/>
                    <a:ea typeface="Calibri"/>
                    <a:cs typeface="Calibri"/>
                  </a:defRPr>
                </a:pPr>
                <a:r>
                  <a:rPr lang="pl-PL" sz="1800" b="1" i="0" u="none" strike="noStrike" baseline="0">
                    <a:solidFill>
                      <a:srgbClr val="000000"/>
                    </a:solidFill>
                    <a:latin typeface="Calibri"/>
                  </a:rPr>
                  <a:t>A/cm</a:t>
                </a:r>
                <a:r>
                  <a:rPr lang="pl-PL" sz="1800" b="1" i="0" u="none" strike="noStrike" baseline="30000">
                    <a:solidFill>
                      <a:srgbClr val="000000"/>
                    </a:solidFill>
                    <a:latin typeface="Calibri"/>
                  </a:rPr>
                  <a:t>2</a:t>
                </a:r>
              </a:p>
            </c:rich>
          </c:tx>
          <c:layout/>
          <c:overlay val="0"/>
        </c:title>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45582336"/>
        <c:crosses val="autoZero"/>
        <c:crossBetween val="midCat"/>
      </c:valAx>
      <c:valAx>
        <c:axId val="145582336"/>
        <c:scaling>
          <c:orientation val="minMax"/>
        </c:scaling>
        <c:delete val="0"/>
        <c:axPos val="l"/>
        <c:majorGridlines/>
        <c:title>
          <c:tx>
            <c:rich>
              <a:bodyPr rot="0" vert="horz"/>
              <a:lstStyle/>
              <a:p>
                <a:pPr algn="ctr">
                  <a:defRPr sz="1800" b="1" i="0" u="none" strike="noStrike" baseline="0">
                    <a:solidFill>
                      <a:srgbClr val="000000"/>
                    </a:solidFill>
                    <a:latin typeface="Calibri"/>
                    <a:ea typeface="Calibri"/>
                    <a:cs typeface="Calibri"/>
                  </a:defRPr>
                </a:pPr>
                <a:r>
                  <a:rPr lang="pl-PL"/>
                  <a:t>V</a:t>
                </a:r>
              </a:p>
            </c:rich>
          </c:tx>
          <c:layout>
            <c:manualLayout>
              <c:xMode val="edge"/>
              <c:yMode val="edge"/>
              <c:x val="2.7095216622151305E-2"/>
              <c:y val="3.7385341283206648E-2"/>
            </c:manualLayout>
          </c:layout>
          <c:overlay val="0"/>
        </c:title>
        <c:numFmt formatCode="General" sourceLinked="1"/>
        <c:majorTickMark val="out"/>
        <c:minorTickMark val="out"/>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45581944"/>
        <c:crosses val="autoZero"/>
        <c:crossBetween val="midCat"/>
      </c:valAx>
      <c:valAx>
        <c:axId val="145582728"/>
        <c:scaling>
          <c:orientation val="minMax"/>
        </c:scaling>
        <c:delete val="1"/>
        <c:axPos val="b"/>
        <c:numFmt formatCode="General" sourceLinked="1"/>
        <c:majorTickMark val="out"/>
        <c:minorTickMark val="none"/>
        <c:tickLblPos val="nextTo"/>
        <c:crossAx val="145583120"/>
        <c:crosses val="autoZero"/>
        <c:crossBetween val="midCat"/>
      </c:valAx>
      <c:valAx>
        <c:axId val="145583120"/>
        <c:scaling>
          <c:orientation val="minMax"/>
        </c:scaling>
        <c:delete val="0"/>
        <c:axPos val="r"/>
        <c:title>
          <c:tx>
            <c:rich>
              <a:bodyPr rot="0" vert="horz"/>
              <a:lstStyle/>
              <a:p>
                <a:pPr algn="ctr">
                  <a:defRPr sz="1000" b="0" i="0" u="none" strike="noStrike" baseline="0">
                    <a:solidFill>
                      <a:srgbClr val="000000"/>
                    </a:solidFill>
                    <a:latin typeface="Calibri"/>
                    <a:ea typeface="Calibri"/>
                    <a:cs typeface="Calibri"/>
                  </a:defRPr>
                </a:pPr>
                <a:r>
                  <a:rPr lang="pl-PL" sz="1800" b="1" i="0" u="none" strike="noStrike" baseline="0">
                    <a:solidFill>
                      <a:srgbClr val="000000"/>
                    </a:solidFill>
                    <a:latin typeface="Calibri"/>
                  </a:rPr>
                  <a:t>Stopień</a:t>
                </a:r>
              </a:p>
              <a:p>
                <a:pPr algn="ctr">
                  <a:defRPr sz="1000" b="0" i="0" u="none" strike="noStrike" baseline="0">
                    <a:solidFill>
                      <a:srgbClr val="000000"/>
                    </a:solidFill>
                    <a:latin typeface="Calibri"/>
                    <a:ea typeface="Calibri"/>
                    <a:cs typeface="Calibri"/>
                  </a:defRPr>
                </a:pPr>
                <a:r>
                  <a:rPr lang="pl-PL" sz="1800" b="1" i="0" u="none" strike="noStrike" baseline="0">
                    <a:solidFill>
                      <a:srgbClr val="000000"/>
                    </a:solidFill>
                    <a:latin typeface="Calibri"/>
                  </a:rPr>
                  <a:t>separacji CO</a:t>
                </a:r>
                <a:r>
                  <a:rPr lang="pl-PL" sz="1800" b="1" i="0" u="none" strike="noStrike" baseline="30000">
                    <a:solidFill>
                      <a:srgbClr val="000000"/>
                    </a:solidFill>
                    <a:latin typeface="Calibri"/>
                  </a:rPr>
                  <a:t>2</a:t>
                </a:r>
                <a:r>
                  <a:rPr lang="pl-PL" sz="1800" b="1" i="0" u="none" strike="noStrike" baseline="0">
                    <a:solidFill>
                      <a:srgbClr val="000000"/>
                    </a:solidFill>
                    <a:latin typeface="Calibri"/>
                  </a:rPr>
                  <a:t> </a:t>
                </a:r>
              </a:p>
            </c:rich>
          </c:tx>
          <c:layout>
            <c:manualLayout>
              <c:xMode val="edge"/>
              <c:yMode val="edge"/>
              <c:x val="0.84516873655195079"/>
              <c:y val="0.11987501903974214"/>
            </c:manualLayout>
          </c:layout>
          <c:overlay val="0"/>
        </c:title>
        <c:numFmt formatCode="0.00"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pl-PL"/>
          </a:p>
        </c:txPr>
        <c:crossAx val="145582728"/>
        <c:crosses val="max"/>
        <c:crossBetween val="midCat"/>
      </c:valAx>
    </c:plotArea>
    <c:legend>
      <c:legendPos val="r"/>
      <c:layout>
        <c:manualLayout>
          <c:xMode val="edge"/>
          <c:yMode val="edge"/>
          <c:x val="0.84359947110132372"/>
          <c:y val="0.43855499086088845"/>
          <c:w val="0.14740499371991955"/>
          <c:h val="0.11566285473254201"/>
        </c:manualLayout>
      </c:layout>
      <c:overlay val="0"/>
      <c:txPr>
        <a:bodyPr/>
        <a:lstStyle/>
        <a:p>
          <a:pPr>
            <a:defRPr sz="1100" b="0" i="0" u="none" strike="noStrike" baseline="0">
              <a:solidFill>
                <a:srgbClr val="000000"/>
              </a:solidFill>
              <a:latin typeface="Calibri"/>
              <a:ea typeface="Calibri"/>
              <a:cs typeface="Calibri"/>
            </a:defRPr>
          </a:pPr>
          <a:endParaRPr lang="pl-PL"/>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pl-PL"/>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3F282-7564-4134-91AA-2E7140EECA4F}"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pl-PL"/>
        </a:p>
      </dgm:t>
    </dgm:pt>
    <dgm:pt modelId="{F3EFB597-8140-466C-8E83-D18811ABD4CF}">
      <dgm:prSet phldrT="[Tekst]"/>
      <dgm:spPr/>
      <dgm:t>
        <a:bodyPr/>
        <a:lstStyle/>
        <a:p>
          <a:r>
            <a:rPr lang="pl-PL" dirty="0" smtClean="0"/>
            <a:t>Modernizacja stanowiska laboratoryjnego pod kątem umożliwienia iniekcji cząstek stałych w określonej ilości</a:t>
          </a:r>
          <a:endParaRPr lang="pl-PL" dirty="0"/>
        </a:p>
      </dgm:t>
    </dgm:pt>
    <dgm:pt modelId="{3C8881F2-A0F6-4A8A-8C55-8D456F2A39FC}" type="parTrans" cxnId="{726EAB02-C278-47BB-89D4-C06F41B95B7E}">
      <dgm:prSet/>
      <dgm:spPr/>
      <dgm:t>
        <a:bodyPr/>
        <a:lstStyle/>
        <a:p>
          <a:endParaRPr lang="pl-PL"/>
        </a:p>
      </dgm:t>
    </dgm:pt>
    <dgm:pt modelId="{26530827-3D89-423F-9180-3DC9C8AA83DF}" type="sibTrans" cxnId="{726EAB02-C278-47BB-89D4-C06F41B95B7E}">
      <dgm:prSet/>
      <dgm:spPr/>
      <dgm:t>
        <a:bodyPr/>
        <a:lstStyle/>
        <a:p>
          <a:endParaRPr lang="pl-PL"/>
        </a:p>
      </dgm:t>
    </dgm:pt>
    <dgm:pt modelId="{C833458D-E250-4241-B206-C5B5D76D85CC}">
      <dgm:prSet phldrT="[Tekst]"/>
      <dgm:spPr/>
      <dgm:t>
        <a:bodyPr/>
        <a:lstStyle/>
        <a:p>
          <a:r>
            <a:rPr lang="pl-PL" dirty="0" smtClean="0"/>
            <a:t>Analiza zachodzenia reakcji pomiędzy cząstkami stałymi </a:t>
          </a:r>
          <a:br>
            <a:rPr lang="pl-PL" dirty="0" smtClean="0"/>
          </a:br>
          <a:r>
            <a:rPr lang="pl-PL" dirty="0" smtClean="0"/>
            <a:t>w gazach dolotowych oraz elektrodami </a:t>
          </a:r>
          <a:br>
            <a:rPr lang="pl-PL" dirty="0" smtClean="0"/>
          </a:br>
          <a:r>
            <a:rPr lang="pl-PL" dirty="0" smtClean="0"/>
            <a:t>i elektrolitem</a:t>
          </a:r>
          <a:endParaRPr lang="pl-PL" dirty="0"/>
        </a:p>
      </dgm:t>
    </dgm:pt>
    <dgm:pt modelId="{8EB9A429-6944-4421-8FC1-C37EA0606489}" type="parTrans" cxnId="{257CEF4D-EABA-45C9-9FA7-FDED24CE9659}">
      <dgm:prSet/>
      <dgm:spPr/>
      <dgm:t>
        <a:bodyPr/>
        <a:lstStyle/>
        <a:p>
          <a:endParaRPr lang="pl-PL"/>
        </a:p>
      </dgm:t>
    </dgm:pt>
    <dgm:pt modelId="{EEDE7A46-51E5-497C-B2FC-5ADCD3D09EB3}" type="sibTrans" cxnId="{257CEF4D-EABA-45C9-9FA7-FDED24CE9659}">
      <dgm:prSet/>
      <dgm:spPr/>
      <dgm:t>
        <a:bodyPr/>
        <a:lstStyle/>
        <a:p>
          <a:endParaRPr lang="pl-PL"/>
        </a:p>
      </dgm:t>
    </dgm:pt>
    <dgm:pt modelId="{F5A850B5-C6D5-4885-A5D7-74FC301E0BAA}">
      <dgm:prSet phldrT="[Tekst]"/>
      <dgm:spPr/>
      <dgm:t>
        <a:bodyPr/>
        <a:lstStyle/>
        <a:p>
          <a:r>
            <a:rPr lang="pl-PL" dirty="0" smtClean="0"/>
            <a:t>Przeprowadzenie badań laboratoryjnych – wyniki pozwolą określić szybkość degradacji ogniwa</a:t>
          </a:r>
          <a:endParaRPr lang="pl-PL" dirty="0"/>
        </a:p>
      </dgm:t>
    </dgm:pt>
    <dgm:pt modelId="{2FC70A99-3696-4E00-853A-B0BE7C3DC4D6}" type="parTrans" cxnId="{17899FC4-E5EF-4127-8E1D-365404C38866}">
      <dgm:prSet/>
      <dgm:spPr/>
      <dgm:t>
        <a:bodyPr/>
        <a:lstStyle/>
        <a:p>
          <a:endParaRPr lang="pl-PL"/>
        </a:p>
      </dgm:t>
    </dgm:pt>
    <dgm:pt modelId="{23F90052-4866-4D70-8B70-E96B8C5E219B}" type="sibTrans" cxnId="{17899FC4-E5EF-4127-8E1D-365404C38866}">
      <dgm:prSet/>
      <dgm:spPr/>
      <dgm:t>
        <a:bodyPr/>
        <a:lstStyle/>
        <a:p>
          <a:endParaRPr lang="pl-PL"/>
        </a:p>
      </dgm:t>
    </dgm:pt>
    <dgm:pt modelId="{67BCE7B5-51BF-447A-84F6-24C43E57A05F}">
      <dgm:prSet phldrT="[Tekst]"/>
      <dgm:spPr/>
      <dgm:t>
        <a:bodyPr/>
        <a:lstStyle/>
        <a:p>
          <a:r>
            <a:rPr lang="pl-PL" dirty="0" smtClean="0"/>
            <a:t>Badanie sił elektrostatycznych działających na cząstki stałe o różnych wielkościach</a:t>
          </a:r>
          <a:endParaRPr lang="pl-PL" dirty="0"/>
        </a:p>
      </dgm:t>
    </dgm:pt>
    <dgm:pt modelId="{8619B1F1-F4AC-4F89-A3EF-18B88440C7FF}" type="parTrans" cxnId="{5D7CFD44-1DE9-4BC4-8A91-512F86B830D8}">
      <dgm:prSet/>
      <dgm:spPr/>
      <dgm:t>
        <a:bodyPr/>
        <a:lstStyle/>
        <a:p>
          <a:endParaRPr lang="pl-PL"/>
        </a:p>
      </dgm:t>
    </dgm:pt>
    <dgm:pt modelId="{E1FB44BC-5571-4975-AE8E-2EEBD0DB886C}" type="sibTrans" cxnId="{5D7CFD44-1DE9-4BC4-8A91-512F86B830D8}">
      <dgm:prSet/>
      <dgm:spPr/>
      <dgm:t>
        <a:bodyPr/>
        <a:lstStyle/>
        <a:p>
          <a:endParaRPr lang="pl-PL"/>
        </a:p>
      </dgm:t>
    </dgm:pt>
    <dgm:pt modelId="{B0326BBE-F210-4B93-855A-42340D0602DB}">
      <dgm:prSet phldrT="[Tekst]"/>
      <dgm:spPr/>
      <dgm:t>
        <a:bodyPr/>
        <a:lstStyle/>
        <a:p>
          <a:r>
            <a:rPr lang="pl-PL" dirty="0" smtClean="0"/>
            <a:t>Wykonanie zdjęć oraz analiza wyglądu powierzchni katody oraz stworzenie modelu matematycznego degradacji ogniwa</a:t>
          </a:r>
          <a:endParaRPr lang="pl-PL" dirty="0"/>
        </a:p>
      </dgm:t>
    </dgm:pt>
    <dgm:pt modelId="{1921E8D8-4EC9-46E9-93DD-352B921BB261}" type="parTrans" cxnId="{D46758E6-9D13-4132-AAB9-0FB6EF24870B}">
      <dgm:prSet/>
      <dgm:spPr/>
      <dgm:t>
        <a:bodyPr/>
        <a:lstStyle/>
        <a:p>
          <a:endParaRPr lang="pl-PL"/>
        </a:p>
      </dgm:t>
    </dgm:pt>
    <dgm:pt modelId="{05D2D050-153D-4EB4-9615-06C7D59E9930}" type="sibTrans" cxnId="{D46758E6-9D13-4132-AAB9-0FB6EF24870B}">
      <dgm:prSet/>
      <dgm:spPr/>
      <dgm:t>
        <a:bodyPr/>
        <a:lstStyle/>
        <a:p>
          <a:endParaRPr lang="pl-PL"/>
        </a:p>
      </dgm:t>
    </dgm:pt>
    <dgm:pt modelId="{C0548E86-3565-49DB-9F5C-1190E742D9CC}">
      <dgm:prSet/>
      <dgm:spPr/>
      <dgm:t>
        <a:bodyPr/>
        <a:lstStyle/>
        <a:p>
          <a:endParaRPr lang="pl-PL" dirty="0"/>
        </a:p>
      </dgm:t>
    </dgm:pt>
    <dgm:pt modelId="{A7A209B6-8B0D-4FA2-AEAF-2B0FF31C3C4B}" type="parTrans" cxnId="{FE9A5B79-558B-44A3-9F29-92E05C6FEB23}">
      <dgm:prSet/>
      <dgm:spPr/>
      <dgm:t>
        <a:bodyPr/>
        <a:lstStyle/>
        <a:p>
          <a:endParaRPr lang="pl-PL"/>
        </a:p>
      </dgm:t>
    </dgm:pt>
    <dgm:pt modelId="{59765EB4-FB89-45C9-BCE8-8ED60060D665}" type="sibTrans" cxnId="{FE9A5B79-558B-44A3-9F29-92E05C6FEB23}">
      <dgm:prSet/>
      <dgm:spPr/>
      <dgm:t>
        <a:bodyPr/>
        <a:lstStyle/>
        <a:p>
          <a:endParaRPr lang="pl-PL"/>
        </a:p>
      </dgm:t>
    </dgm:pt>
    <dgm:pt modelId="{A2BE0D6F-B3A9-4B1B-B6DB-45F3FE8B7338}" type="pres">
      <dgm:prSet presAssocID="{BCB3F282-7564-4134-91AA-2E7140EECA4F}" presName="outerComposite" presStyleCnt="0">
        <dgm:presLayoutVars>
          <dgm:chMax val="5"/>
          <dgm:dir/>
          <dgm:resizeHandles val="exact"/>
        </dgm:presLayoutVars>
      </dgm:prSet>
      <dgm:spPr/>
      <dgm:t>
        <a:bodyPr/>
        <a:lstStyle/>
        <a:p>
          <a:endParaRPr lang="pl-PL"/>
        </a:p>
      </dgm:t>
    </dgm:pt>
    <dgm:pt modelId="{A12DE15E-6BBC-4ABD-BA2A-EDBFC9FC7F75}" type="pres">
      <dgm:prSet presAssocID="{BCB3F282-7564-4134-91AA-2E7140EECA4F}" presName="dummyMaxCanvas" presStyleCnt="0">
        <dgm:presLayoutVars/>
      </dgm:prSet>
      <dgm:spPr/>
    </dgm:pt>
    <dgm:pt modelId="{F76FBAA0-11F2-4ABD-A37B-D84189ED1294}" type="pres">
      <dgm:prSet presAssocID="{BCB3F282-7564-4134-91AA-2E7140EECA4F}" presName="FiveNodes_1" presStyleLbl="node1" presStyleIdx="0" presStyleCnt="5">
        <dgm:presLayoutVars>
          <dgm:bulletEnabled val="1"/>
        </dgm:presLayoutVars>
      </dgm:prSet>
      <dgm:spPr/>
      <dgm:t>
        <a:bodyPr/>
        <a:lstStyle/>
        <a:p>
          <a:endParaRPr lang="pl-PL"/>
        </a:p>
      </dgm:t>
    </dgm:pt>
    <dgm:pt modelId="{CE3D5A91-E229-403D-9B22-893D6F94D35A}" type="pres">
      <dgm:prSet presAssocID="{BCB3F282-7564-4134-91AA-2E7140EECA4F}" presName="FiveNodes_2" presStyleLbl="node1" presStyleIdx="1" presStyleCnt="5">
        <dgm:presLayoutVars>
          <dgm:bulletEnabled val="1"/>
        </dgm:presLayoutVars>
      </dgm:prSet>
      <dgm:spPr/>
      <dgm:t>
        <a:bodyPr/>
        <a:lstStyle/>
        <a:p>
          <a:endParaRPr lang="pl-PL"/>
        </a:p>
      </dgm:t>
    </dgm:pt>
    <dgm:pt modelId="{48D5BEC9-145E-4A40-9231-B400BB913C28}" type="pres">
      <dgm:prSet presAssocID="{BCB3F282-7564-4134-91AA-2E7140EECA4F}" presName="FiveNodes_3" presStyleLbl="node1" presStyleIdx="2" presStyleCnt="5">
        <dgm:presLayoutVars>
          <dgm:bulletEnabled val="1"/>
        </dgm:presLayoutVars>
      </dgm:prSet>
      <dgm:spPr/>
      <dgm:t>
        <a:bodyPr/>
        <a:lstStyle/>
        <a:p>
          <a:endParaRPr lang="pl-PL"/>
        </a:p>
      </dgm:t>
    </dgm:pt>
    <dgm:pt modelId="{537D2F63-77B6-42E5-B107-1BD4C0BC5C32}" type="pres">
      <dgm:prSet presAssocID="{BCB3F282-7564-4134-91AA-2E7140EECA4F}" presName="FiveNodes_4" presStyleLbl="node1" presStyleIdx="3" presStyleCnt="5">
        <dgm:presLayoutVars>
          <dgm:bulletEnabled val="1"/>
        </dgm:presLayoutVars>
      </dgm:prSet>
      <dgm:spPr/>
      <dgm:t>
        <a:bodyPr/>
        <a:lstStyle/>
        <a:p>
          <a:endParaRPr lang="pl-PL"/>
        </a:p>
      </dgm:t>
    </dgm:pt>
    <dgm:pt modelId="{D6C3F4B6-E88F-443F-BB9B-F725A80A861F}" type="pres">
      <dgm:prSet presAssocID="{BCB3F282-7564-4134-91AA-2E7140EECA4F}" presName="FiveNodes_5" presStyleLbl="node1" presStyleIdx="4" presStyleCnt="5">
        <dgm:presLayoutVars>
          <dgm:bulletEnabled val="1"/>
        </dgm:presLayoutVars>
      </dgm:prSet>
      <dgm:spPr/>
      <dgm:t>
        <a:bodyPr/>
        <a:lstStyle/>
        <a:p>
          <a:endParaRPr lang="pl-PL"/>
        </a:p>
      </dgm:t>
    </dgm:pt>
    <dgm:pt modelId="{EBD5D2B5-7489-4E80-AAF4-A35B0B9D4840}" type="pres">
      <dgm:prSet presAssocID="{BCB3F282-7564-4134-91AA-2E7140EECA4F}" presName="FiveConn_1-2" presStyleLbl="fgAccFollowNode1" presStyleIdx="0" presStyleCnt="4">
        <dgm:presLayoutVars>
          <dgm:bulletEnabled val="1"/>
        </dgm:presLayoutVars>
      </dgm:prSet>
      <dgm:spPr/>
      <dgm:t>
        <a:bodyPr/>
        <a:lstStyle/>
        <a:p>
          <a:endParaRPr lang="pl-PL"/>
        </a:p>
      </dgm:t>
    </dgm:pt>
    <dgm:pt modelId="{FD1F9E2E-D193-403D-B616-F7BCC422E9B3}" type="pres">
      <dgm:prSet presAssocID="{BCB3F282-7564-4134-91AA-2E7140EECA4F}" presName="FiveConn_2-3" presStyleLbl="fgAccFollowNode1" presStyleIdx="1" presStyleCnt="4">
        <dgm:presLayoutVars>
          <dgm:bulletEnabled val="1"/>
        </dgm:presLayoutVars>
      </dgm:prSet>
      <dgm:spPr/>
      <dgm:t>
        <a:bodyPr/>
        <a:lstStyle/>
        <a:p>
          <a:endParaRPr lang="pl-PL"/>
        </a:p>
      </dgm:t>
    </dgm:pt>
    <dgm:pt modelId="{7C44191D-D3C8-49CE-8989-F6DA9E82107C}" type="pres">
      <dgm:prSet presAssocID="{BCB3F282-7564-4134-91AA-2E7140EECA4F}" presName="FiveConn_3-4" presStyleLbl="fgAccFollowNode1" presStyleIdx="2" presStyleCnt="4">
        <dgm:presLayoutVars>
          <dgm:bulletEnabled val="1"/>
        </dgm:presLayoutVars>
      </dgm:prSet>
      <dgm:spPr/>
      <dgm:t>
        <a:bodyPr/>
        <a:lstStyle/>
        <a:p>
          <a:endParaRPr lang="pl-PL"/>
        </a:p>
      </dgm:t>
    </dgm:pt>
    <dgm:pt modelId="{D0EF296A-0B9E-4940-B060-9A507BDA0032}" type="pres">
      <dgm:prSet presAssocID="{BCB3F282-7564-4134-91AA-2E7140EECA4F}" presName="FiveConn_4-5" presStyleLbl="fgAccFollowNode1" presStyleIdx="3" presStyleCnt="4">
        <dgm:presLayoutVars>
          <dgm:bulletEnabled val="1"/>
        </dgm:presLayoutVars>
      </dgm:prSet>
      <dgm:spPr/>
      <dgm:t>
        <a:bodyPr/>
        <a:lstStyle/>
        <a:p>
          <a:endParaRPr lang="pl-PL"/>
        </a:p>
      </dgm:t>
    </dgm:pt>
    <dgm:pt modelId="{CBD6A41F-3C15-49AD-98B7-D5DAA2146E05}" type="pres">
      <dgm:prSet presAssocID="{BCB3F282-7564-4134-91AA-2E7140EECA4F}" presName="FiveNodes_1_text" presStyleLbl="node1" presStyleIdx="4" presStyleCnt="5">
        <dgm:presLayoutVars>
          <dgm:bulletEnabled val="1"/>
        </dgm:presLayoutVars>
      </dgm:prSet>
      <dgm:spPr/>
      <dgm:t>
        <a:bodyPr/>
        <a:lstStyle/>
        <a:p>
          <a:endParaRPr lang="pl-PL"/>
        </a:p>
      </dgm:t>
    </dgm:pt>
    <dgm:pt modelId="{887A401D-4ACE-4EEF-978C-5B5EF5AF72EF}" type="pres">
      <dgm:prSet presAssocID="{BCB3F282-7564-4134-91AA-2E7140EECA4F}" presName="FiveNodes_2_text" presStyleLbl="node1" presStyleIdx="4" presStyleCnt="5">
        <dgm:presLayoutVars>
          <dgm:bulletEnabled val="1"/>
        </dgm:presLayoutVars>
      </dgm:prSet>
      <dgm:spPr/>
      <dgm:t>
        <a:bodyPr/>
        <a:lstStyle/>
        <a:p>
          <a:endParaRPr lang="pl-PL"/>
        </a:p>
      </dgm:t>
    </dgm:pt>
    <dgm:pt modelId="{0E07ECD1-F9C9-4622-8693-18402867BFC5}" type="pres">
      <dgm:prSet presAssocID="{BCB3F282-7564-4134-91AA-2E7140EECA4F}" presName="FiveNodes_3_text" presStyleLbl="node1" presStyleIdx="4" presStyleCnt="5">
        <dgm:presLayoutVars>
          <dgm:bulletEnabled val="1"/>
        </dgm:presLayoutVars>
      </dgm:prSet>
      <dgm:spPr/>
      <dgm:t>
        <a:bodyPr/>
        <a:lstStyle/>
        <a:p>
          <a:endParaRPr lang="pl-PL"/>
        </a:p>
      </dgm:t>
    </dgm:pt>
    <dgm:pt modelId="{B3EDC86E-49CE-4301-BAEC-74C93B6AA51D}" type="pres">
      <dgm:prSet presAssocID="{BCB3F282-7564-4134-91AA-2E7140EECA4F}" presName="FiveNodes_4_text" presStyleLbl="node1" presStyleIdx="4" presStyleCnt="5">
        <dgm:presLayoutVars>
          <dgm:bulletEnabled val="1"/>
        </dgm:presLayoutVars>
      </dgm:prSet>
      <dgm:spPr/>
      <dgm:t>
        <a:bodyPr/>
        <a:lstStyle/>
        <a:p>
          <a:endParaRPr lang="pl-PL"/>
        </a:p>
      </dgm:t>
    </dgm:pt>
    <dgm:pt modelId="{70C5D9C1-23B5-46B4-9D1A-4D1E18B7F427}" type="pres">
      <dgm:prSet presAssocID="{BCB3F282-7564-4134-91AA-2E7140EECA4F}" presName="FiveNodes_5_text" presStyleLbl="node1" presStyleIdx="4" presStyleCnt="5">
        <dgm:presLayoutVars>
          <dgm:bulletEnabled val="1"/>
        </dgm:presLayoutVars>
      </dgm:prSet>
      <dgm:spPr/>
      <dgm:t>
        <a:bodyPr/>
        <a:lstStyle/>
        <a:p>
          <a:endParaRPr lang="pl-PL"/>
        </a:p>
      </dgm:t>
    </dgm:pt>
  </dgm:ptLst>
  <dgm:cxnLst>
    <dgm:cxn modelId="{B5624552-5507-4ED4-B927-4933F07C7EB4}" type="presOf" srcId="{F3EFB597-8140-466C-8E83-D18811ABD4CF}" destId="{F76FBAA0-11F2-4ABD-A37B-D84189ED1294}" srcOrd="0" destOrd="0" presId="urn:microsoft.com/office/officeart/2005/8/layout/vProcess5"/>
    <dgm:cxn modelId="{88EAC9DC-0617-4B5B-B34A-707A7373A8C1}" type="presOf" srcId="{C833458D-E250-4241-B206-C5B5D76D85CC}" destId="{887A401D-4ACE-4EEF-978C-5B5EF5AF72EF}" srcOrd="1" destOrd="0" presId="urn:microsoft.com/office/officeart/2005/8/layout/vProcess5"/>
    <dgm:cxn modelId="{A9D37144-65F3-46DF-BFB2-BDE46C6CF222}" type="presOf" srcId="{B0326BBE-F210-4B93-855A-42340D0602DB}" destId="{D6C3F4B6-E88F-443F-BB9B-F725A80A861F}" srcOrd="0" destOrd="0" presId="urn:microsoft.com/office/officeart/2005/8/layout/vProcess5"/>
    <dgm:cxn modelId="{726EAB02-C278-47BB-89D4-C06F41B95B7E}" srcId="{BCB3F282-7564-4134-91AA-2E7140EECA4F}" destId="{F3EFB597-8140-466C-8E83-D18811ABD4CF}" srcOrd="0" destOrd="0" parTransId="{3C8881F2-A0F6-4A8A-8C55-8D456F2A39FC}" sibTransId="{26530827-3D89-423F-9180-3DC9C8AA83DF}"/>
    <dgm:cxn modelId="{E8443A0D-E734-4898-BE24-86DB3DEDC19A}" type="presOf" srcId="{23F90052-4866-4D70-8B70-E96B8C5E219B}" destId="{7C44191D-D3C8-49CE-8989-F6DA9E82107C}" srcOrd="0" destOrd="0" presId="urn:microsoft.com/office/officeart/2005/8/layout/vProcess5"/>
    <dgm:cxn modelId="{C76C8147-AFC5-46C7-B55B-029AFBB06FD5}" type="presOf" srcId="{E1FB44BC-5571-4975-AE8E-2EEBD0DB886C}" destId="{D0EF296A-0B9E-4940-B060-9A507BDA0032}" srcOrd="0" destOrd="0" presId="urn:microsoft.com/office/officeart/2005/8/layout/vProcess5"/>
    <dgm:cxn modelId="{0998430E-09DE-489B-9B64-ACCE6E0E33B8}" type="presOf" srcId="{F5A850B5-C6D5-4885-A5D7-74FC301E0BAA}" destId="{48D5BEC9-145E-4A40-9231-B400BB913C28}" srcOrd="0" destOrd="0" presId="urn:microsoft.com/office/officeart/2005/8/layout/vProcess5"/>
    <dgm:cxn modelId="{3457567A-7A18-4F35-A0A4-112FF5F18582}" type="presOf" srcId="{67BCE7B5-51BF-447A-84F6-24C43E57A05F}" destId="{B3EDC86E-49CE-4301-BAEC-74C93B6AA51D}" srcOrd="1" destOrd="0" presId="urn:microsoft.com/office/officeart/2005/8/layout/vProcess5"/>
    <dgm:cxn modelId="{8F7C66A9-F46B-4446-8163-4609B502E448}" type="presOf" srcId="{F3EFB597-8140-466C-8E83-D18811ABD4CF}" destId="{CBD6A41F-3C15-49AD-98B7-D5DAA2146E05}" srcOrd="1" destOrd="0" presId="urn:microsoft.com/office/officeart/2005/8/layout/vProcess5"/>
    <dgm:cxn modelId="{257CEF4D-EABA-45C9-9FA7-FDED24CE9659}" srcId="{BCB3F282-7564-4134-91AA-2E7140EECA4F}" destId="{C833458D-E250-4241-B206-C5B5D76D85CC}" srcOrd="1" destOrd="0" parTransId="{8EB9A429-6944-4421-8FC1-C37EA0606489}" sibTransId="{EEDE7A46-51E5-497C-B2FC-5ADCD3D09EB3}"/>
    <dgm:cxn modelId="{FE9A5B79-558B-44A3-9F29-92E05C6FEB23}" srcId="{BCB3F282-7564-4134-91AA-2E7140EECA4F}" destId="{C0548E86-3565-49DB-9F5C-1190E742D9CC}" srcOrd="5" destOrd="0" parTransId="{A7A209B6-8B0D-4FA2-AEAF-2B0FF31C3C4B}" sibTransId="{59765EB4-FB89-45C9-BCE8-8ED60060D665}"/>
    <dgm:cxn modelId="{EBD569A8-8A6D-403C-B56C-D2CD5E60722F}" type="presOf" srcId="{C833458D-E250-4241-B206-C5B5D76D85CC}" destId="{CE3D5A91-E229-403D-9B22-893D6F94D35A}" srcOrd="0" destOrd="0" presId="urn:microsoft.com/office/officeart/2005/8/layout/vProcess5"/>
    <dgm:cxn modelId="{4540C618-4965-4BD7-B156-B7ACAC2EE159}" type="presOf" srcId="{67BCE7B5-51BF-447A-84F6-24C43E57A05F}" destId="{537D2F63-77B6-42E5-B107-1BD4C0BC5C32}" srcOrd="0" destOrd="0" presId="urn:microsoft.com/office/officeart/2005/8/layout/vProcess5"/>
    <dgm:cxn modelId="{5D7CFD44-1DE9-4BC4-8A91-512F86B830D8}" srcId="{BCB3F282-7564-4134-91AA-2E7140EECA4F}" destId="{67BCE7B5-51BF-447A-84F6-24C43E57A05F}" srcOrd="3" destOrd="0" parTransId="{8619B1F1-F4AC-4F89-A3EF-18B88440C7FF}" sibTransId="{E1FB44BC-5571-4975-AE8E-2EEBD0DB886C}"/>
    <dgm:cxn modelId="{8A6AE5C6-1F81-4C74-BA75-0EE2A02CFBB7}" type="presOf" srcId="{BCB3F282-7564-4134-91AA-2E7140EECA4F}" destId="{A2BE0D6F-B3A9-4B1B-B6DB-45F3FE8B7338}" srcOrd="0" destOrd="0" presId="urn:microsoft.com/office/officeart/2005/8/layout/vProcess5"/>
    <dgm:cxn modelId="{17899FC4-E5EF-4127-8E1D-365404C38866}" srcId="{BCB3F282-7564-4134-91AA-2E7140EECA4F}" destId="{F5A850B5-C6D5-4885-A5D7-74FC301E0BAA}" srcOrd="2" destOrd="0" parTransId="{2FC70A99-3696-4E00-853A-B0BE7C3DC4D6}" sibTransId="{23F90052-4866-4D70-8B70-E96B8C5E219B}"/>
    <dgm:cxn modelId="{B915B285-50E2-4934-A999-B9610E14ACC7}" type="presOf" srcId="{26530827-3D89-423F-9180-3DC9C8AA83DF}" destId="{EBD5D2B5-7489-4E80-AAF4-A35B0B9D4840}" srcOrd="0" destOrd="0" presId="urn:microsoft.com/office/officeart/2005/8/layout/vProcess5"/>
    <dgm:cxn modelId="{D46758E6-9D13-4132-AAB9-0FB6EF24870B}" srcId="{BCB3F282-7564-4134-91AA-2E7140EECA4F}" destId="{B0326BBE-F210-4B93-855A-42340D0602DB}" srcOrd="4" destOrd="0" parTransId="{1921E8D8-4EC9-46E9-93DD-352B921BB261}" sibTransId="{05D2D050-153D-4EB4-9615-06C7D59E9930}"/>
    <dgm:cxn modelId="{5D102C6C-EDEA-4F79-AF16-306B90F558A1}" type="presOf" srcId="{F5A850B5-C6D5-4885-A5D7-74FC301E0BAA}" destId="{0E07ECD1-F9C9-4622-8693-18402867BFC5}" srcOrd="1" destOrd="0" presId="urn:microsoft.com/office/officeart/2005/8/layout/vProcess5"/>
    <dgm:cxn modelId="{4B2CFEE5-04D5-4993-89CE-8715F7E8278D}" type="presOf" srcId="{B0326BBE-F210-4B93-855A-42340D0602DB}" destId="{70C5D9C1-23B5-46B4-9D1A-4D1E18B7F427}" srcOrd="1" destOrd="0" presId="urn:microsoft.com/office/officeart/2005/8/layout/vProcess5"/>
    <dgm:cxn modelId="{3C1DBFE2-631A-44B2-970E-C0A3F619E51D}" type="presOf" srcId="{EEDE7A46-51E5-497C-B2FC-5ADCD3D09EB3}" destId="{FD1F9E2E-D193-403D-B616-F7BCC422E9B3}" srcOrd="0" destOrd="0" presId="urn:microsoft.com/office/officeart/2005/8/layout/vProcess5"/>
    <dgm:cxn modelId="{B7860775-B27F-4599-AE1A-C76F3EFEF5CF}" type="presParOf" srcId="{A2BE0D6F-B3A9-4B1B-B6DB-45F3FE8B7338}" destId="{A12DE15E-6BBC-4ABD-BA2A-EDBFC9FC7F75}" srcOrd="0" destOrd="0" presId="urn:microsoft.com/office/officeart/2005/8/layout/vProcess5"/>
    <dgm:cxn modelId="{EA7AEA0E-5828-4BA6-8392-5FC83FB02396}" type="presParOf" srcId="{A2BE0D6F-B3A9-4B1B-B6DB-45F3FE8B7338}" destId="{F76FBAA0-11F2-4ABD-A37B-D84189ED1294}" srcOrd="1" destOrd="0" presId="urn:microsoft.com/office/officeart/2005/8/layout/vProcess5"/>
    <dgm:cxn modelId="{0C8CCEF2-6D7C-47EA-A167-BA91989600AC}" type="presParOf" srcId="{A2BE0D6F-B3A9-4B1B-B6DB-45F3FE8B7338}" destId="{CE3D5A91-E229-403D-9B22-893D6F94D35A}" srcOrd="2" destOrd="0" presId="urn:microsoft.com/office/officeart/2005/8/layout/vProcess5"/>
    <dgm:cxn modelId="{71E4F3F0-4314-45B8-BDB7-87A7CF46484E}" type="presParOf" srcId="{A2BE0D6F-B3A9-4B1B-B6DB-45F3FE8B7338}" destId="{48D5BEC9-145E-4A40-9231-B400BB913C28}" srcOrd="3" destOrd="0" presId="urn:microsoft.com/office/officeart/2005/8/layout/vProcess5"/>
    <dgm:cxn modelId="{0733A1D8-5188-433C-BE6F-4774BF35914C}" type="presParOf" srcId="{A2BE0D6F-B3A9-4B1B-B6DB-45F3FE8B7338}" destId="{537D2F63-77B6-42E5-B107-1BD4C0BC5C32}" srcOrd="4" destOrd="0" presId="urn:microsoft.com/office/officeart/2005/8/layout/vProcess5"/>
    <dgm:cxn modelId="{C5515392-8778-49BD-914A-249AD0ECABE3}" type="presParOf" srcId="{A2BE0D6F-B3A9-4B1B-B6DB-45F3FE8B7338}" destId="{D6C3F4B6-E88F-443F-BB9B-F725A80A861F}" srcOrd="5" destOrd="0" presId="urn:microsoft.com/office/officeart/2005/8/layout/vProcess5"/>
    <dgm:cxn modelId="{F7B017CB-D108-4FC0-92B7-1941E1D400D9}" type="presParOf" srcId="{A2BE0D6F-B3A9-4B1B-B6DB-45F3FE8B7338}" destId="{EBD5D2B5-7489-4E80-AAF4-A35B0B9D4840}" srcOrd="6" destOrd="0" presId="urn:microsoft.com/office/officeart/2005/8/layout/vProcess5"/>
    <dgm:cxn modelId="{EA6B46A4-338B-4961-B187-0C148871AA67}" type="presParOf" srcId="{A2BE0D6F-B3A9-4B1B-B6DB-45F3FE8B7338}" destId="{FD1F9E2E-D193-403D-B616-F7BCC422E9B3}" srcOrd="7" destOrd="0" presId="urn:microsoft.com/office/officeart/2005/8/layout/vProcess5"/>
    <dgm:cxn modelId="{D20AB8CD-C9EA-4188-8D16-7979E6B7E155}" type="presParOf" srcId="{A2BE0D6F-B3A9-4B1B-B6DB-45F3FE8B7338}" destId="{7C44191D-D3C8-49CE-8989-F6DA9E82107C}" srcOrd="8" destOrd="0" presId="urn:microsoft.com/office/officeart/2005/8/layout/vProcess5"/>
    <dgm:cxn modelId="{8A04D152-3903-4537-B646-ABDBDC57E086}" type="presParOf" srcId="{A2BE0D6F-B3A9-4B1B-B6DB-45F3FE8B7338}" destId="{D0EF296A-0B9E-4940-B060-9A507BDA0032}" srcOrd="9" destOrd="0" presId="urn:microsoft.com/office/officeart/2005/8/layout/vProcess5"/>
    <dgm:cxn modelId="{E314C30C-048F-4CCC-99CF-D8EC2E595DBD}" type="presParOf" srcId="{A2BE0D6F-B3A9-4B1B-B6DB-45F3FE8B7338}" destId="{CBD6A41F-3C15-49AD-98B7-D5DAA2146E05}" srcOrd="10" destOrd="0" presId="urn:microsoft.com/office/officeart/2005/8/layout/vProcess5"/>
    <dgm:cxn modelId="{356AAC4E-59E2-4E48-9D77-499D45153BDA}" type="presParOf" srcId="{A2BE0D6F-B3A9-4B1B-B6DB-45F3FE8B7338}" destId="{887A401D-4ACE-4EEF-978C-5B5EF5AF72EF}" srcOrd="11" destOrd="0" presId="urn:microsoft.com/office/officeart/2005/8/layout/vProcess5"/>
    <dgm:cxn modelId="{25F15103-937E-4D22-BB31-091D38E0BA90}" type="presParOf" srcId="{A2BE0D6F-B3A9-4B1B-B6DB-45F3FE8B7338}" destId="{0E07ECD1-F9C9-4622-8693-18402867BFC5}" srcOrd="12" destOrd="0" presId="urn:microsoft.com/office/officeart/2005/8/layout/vProcess5"/>
    <dgm:cxn modelId="{6E6681A6-CAE1-4D5B-92A2-A8437A34F575}" type="presParOf" srcId="{A2BE0D6F-B3A9-4B1B-B6DB-45F3FE8B7338}" destId="{B3EDC86E-49CE-4301-BAEC-74C93B6AA51D}" srcOrd="13" destOrd="0" presId="urn:microsoft.com/office/officeart/2005/8/layout/vProcess5"/>
    <dgm:cxn modelId="{55F9F450-411A-4F11-A1FB-DAD26328A5A8}" type="presParOf" srcId="{A2BE0D6F-B3A9-4B1B-B6DB-45F3FE8B7338}" destId="{70C5D9C1-23B5-46B4-9D1A-4D1E18B7F42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FBAA0-11F2-4ABD-A37B-D84189ED1294}">
      <dsp:nvSpPr>
        <dsp:cNvPr id="0" name=""/>
        <dsp:cNvSpPr/>
      </dsp:nvSpPr>
      <dsp:spPr>
        <a:xfrm>
          <a:off x="0" y="0"/>
          <a:ext cx="6613525" cy="8547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pl-PL" sz="1600" kern="1200" dirty="0" smtClean="0"/>
            <a:t>Modernizacja stanowiska laboratoryjnego pod kątem umożliwienia iniekcji cząstek stałych w określonej ilości</a:t>
          </a:r>
          <a:endParaRPr lang="pl-PL" sz="1600" kern="1200" dirty="0"/>
        </a:p>
      </dsp:txBody>
      <dsp:txXfrm>
        <a:off x="25035" y="25035"/>
        <a:ext cx="5591157" cy="804697"/>
      </dsp:txXfrm>
    </dsp:sp>
    <dsp:sp modelId="{CE3D5A91-E229-403D-9B22-893D6F94D35A}">
      <dsp:nvSpPr>
        <dsp:cNvPr id="0" name=""/>
        <dsp:cNvSpPr/>
      </dsp:nvSpPr>
      <dsp:spPr>
        <a:xfrm>
          <a:off x="493867" y="973484"/>
          <a:ext cx="6613525" cy="8547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pl-PL" sz="1600" kern="1200" dirty="0" smtClean="0"/>
            <a:t>Analiza zachodzenia reakcji pomiędzy cząstkami stałymi </a:t>
          </a:r>
          <a:br>
            <a:rPr lang="pl-PL" sz="1600" kern="1200" dirty="0" smtClean="0"/>
          </a:br>
          <a:r>
            <a:rPr lang="pl-PL" sz="1600" kern="1200" dirty="0" smtClean="0"/>
            <a:t>w gazach dolotowych oraz elektrodami </a:t>
          </a:r>
          <a:br>
            <a:rPr lang="pl-PL" sz="1600" kern="1200" dirty="0" smtClean="0"/>
          </a:br>
          <a:r>
            <a:rPr lang="pl-PL" sz="1600" kern="1200" dirty="0" smtClean="0"/>
            <a:t>i elektrolitem</a:t>
          </a:r>
          <a:endParaRPr lang="pl-PL" sz="1600" kern="1200" dirty="0"/>
        </a:p>
      </dsp:txBody>
      <dsp:txXfrm>
        <a:off x="518902" y="998519"/>
        <a:ext cx="5513989" cy="804697"/>
      </dsp:txXfrm>
    </dsp:sp>
    <dsp:sp modelId="{48D5BEC9-145E-4A40-9231-B400BB913C28}">
      <dsp:nvSpPr>
        <dsp:cNvPr id="0" name=""/>
        <dsp:cNvSpPr/>
      </dsp:nvSpPr>
      <dsp:spPr>
        <a:xfrm>
          <a:off x="987734" y="1946969"/>
          <a:ext cx="6613525" cy="8547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pl-PL" sz="1600" kern="1200" dirty="0" smtClean="0"/>
            <a:t>Przeprowadzenie badań laboratoryjnych – wyniki pozwolą określić szybkość degradacji ogniwa</a:t>
          </a:r>
          <a:endParaRPr lang="pl-PL" sz="1600" kern="1200" dirty="0"/>
        </a:p>
      </dsp:txBody>
      <dsp:txXfrm>
        <a:off x="1012769" y="1972004"/>
        <a:ext cx="5513989" cy="804697"/>
      </dsp:txXfrm>
    </dsp:sp>
    <dsp:sp modelId="{537D2F63-77B6-42E5-B107-1BD4C0BC5C32}">
      <dsp:nvSpPr>
        <dsp:cNvPr id="0" name=""/>
        <dsp:cNvSpPr/>
      </dsp:nvSpPr>
      <dsp:spPr>
        <a:xfrm>
          <a:off x="1481601" y="2920454"/>
          <a:ext cx="6613525" cy="8547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pl-PL" sz="1600" kern="1200" dirty="0" smtClean="0"/>
            <a:t>Badanie sił elektrostatycznych działających na cząstki stałe o różnych wielkościach</a:t>
          </a:r>
          <a:endParaRPr lang="pl-PL" sz="1600" kern="1200" dirty="0"/>
        </a:p>
      </dsp:txBody>
      <dsp:txXfrm>
        <a:off x="1506636" y="2945489"/>
        <a:ext cx="5513989" cy="804697"/>
      </dsp:txXfrm>
    </dsp:sp>
    <dsp:sp modelId="{D6C3F4B6-E88F-443F-BB9B-F725A80A861F}">
      <dsp:nvSpPr>
        <dsp:cNvPr id="0" name=""/>
        <dsp:cNvSpPr/>
      </dsp:nvSpPr>
      <dsp:spPr>
        <a:xfrm>
          <a:off x="1975468" y="3893939"/>
          <a:ext cx="6613525" cy="85476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pl-PL" sz="1600" kern="1200" dirty="0" smtClean="0"/>
            <a:t>Wykonanie zdjęć oraz analiza wyglądu powierzchni katody oraz stworzenie modelu matematycznego degradacji ogniwa</a:t>
          </a:r>
          <a:endParaRPr lang="pl-PL" sz="1600" kern="1200" dirty="0"/>
        </a:p>
      </dsp:txBody>
      <dsp:txXfrm>
        <a:off x="2000503" y="3918974"/>
        <a:ext cx="5513989" cy="804697"/>
      </dsp:txXfrm>
    </dsp:sp>
    <dsp:sp modelId="{EBD5D2B5-7489-4E80-AAF4-A35B0B9D4840}">
      <dsp:nvSpPr>
        <dsp:cNvPr id="0" name=""/>
        <dsp:cNvSpPr/>
      </dsp:nvSpPr>
      <dsp:spPr>
        <a:xfrm>
          <a:off x="6057926" y="624454"/>
          <a:ext cx="555598" cy="555598"/>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pl-PL" sz="2600" kern="1200"/>
        </a:p>
      </dsp:txBody>
      <dsp:txXfrm>
        <a:off x="6182936" y="624454"/>
        <a:ext cx="305578" cy="418087"/>
      </dsp:txXfrm>
    </dsp:sp>
    <dsp:sp modelId="{FD1F9E2E-D193-403D-B616-F7BCC422E9B3}">
      <dsp:nvSpPr>
        <dsp:cNvPr id="0" name=""/>
        <dsp:cNvSpPr/>
      </dsp:nvSpPr>
      <dsp:spPr>
        <a:xfrm>
          <a:off x="6551793" y="1597939"/>
          <a:ext cx="555598" cy="555598"/>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pl-PL" sz="2600" kern="1200"/>
        </a:p>
      </dsp:txBody>
      <dsp:txXfrm>
        <a:off x="6676803" y="1597939"/>
        <a:ext cx="305578" cy="418087"/>
      </dsp:txXfrm>
    </dsp:sp>
    <dsp:sp modelId="{7C44191D-D3C8-49CE-8989-F6DA9E82107C}">
      <dsp:nvSpPr>
        <dsp:cNvPr id="0" name=""/>
        <dsp:cNvSpPr/>
      </dsp:nvSpPr>
      <dsp:spPr>
        <a:xfrm>
          <a:off x="7045660" y="2557178"/>
          <a:ext cx="555598" cy="555598"/>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pl-PL" sz="2600" kern="1200"/>
        </a:p>
      </dsp:txBody>
      <dsp:txXfrm>
        <a:off x="7170670" y="2557178"/>
        <a:ext cx="305578" cy="418087"/>
      </dsp:txXfrm>
    </dsp:sp>
    <dsp:sp modelId="{D0EF296A-0B9E-4940-B060-9A507BDA0032}">
      <dsp:nvSpPr>
        <dsp:cNvPr id="0" name=""/>
        <dsp:cNvSpPr/>
      </dsp:nvSpPr>
      <dsp:spPr>
        <a:xfrm>
          <a:off x="7539528" y="3540161"/>
          <a:ext cx="555598" cy="555598"/>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pl-PL" sz="2600" kern="1200"/>
        </a:p>
      </dsp:txBody>
      <dsp:txXfrm>
        <a:off x="7664538" y="3540161"/>
        <a:ext cx="305578" cy="418087"/>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pl-PL"/>
          </a:p>
        </p:txBody>
      </p:sp>
      <p:sp>
        <p:nvSpPr>
          <p:cNvPr id="13315" name="Rectangle 3"/>
          <p:cNvSpPr>
            <a:spLocks noGrp="1" noChangeArrowheads="1"/>
          </p:cNvSpPr>
          <p:nvPr>
            <p:ph type="dt" sz="quarter"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pl-PL"/>
          </a:p>
        </p:txBody>
      </p:sp>
      <p:sp>
        <p:nvSpPr>
          <p:cNvPr id="13316" name="Rectangle 4"/>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pl-PL"/>
          </a:p>
        </p:txBody>
      </p:sp>
      <p:sp>
        <p:nvSpPr>
          <p:cNvPr id="13317" name="Rectangle 5"/>
          <p:cNvSpPr>
            <a:spLocks noGrp="1" noChangeArrowheads="1"/>
          </p:cNvSpPr>
          <p:nvPr>
            <p:ph type="sldNum" sz="quarter" idx="3"/>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A383D5DC-2214-43D5-AD5F-FB394BB6A636}" type="slidenum">
              <a:rPr lang="pl-PL"/>
              <a:pPr>
                <a:defRPr/>
              </a:pPr>
              <a:t>‹#›</a:t>
            </a:fld>
            <a:endParaRPr lang="pl-PL"/>
          </a:p>
        </p:txBody>
      </p:sp>
    </p:spTree>
    <p:extLst>
      <p:ext uri="{BB962C8B-B14F-4D97-AF65-F5344CB8AC3E}">
        <p14:creationId xmlns:p14="http://schemas.microsoft.com/office/powerpoint/2010/main" val="414821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pl-PL"/>
          </a:p>
        </p:txBody>
      </p:sp>
      <p:sp>
        <p:nvSpPr>
          <p:cNvPr id="6147"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pl-PL"/>
          </a:p>
        </p:txBody>
      </p:sp>
      <p:sp>
        <p:nvSpPr>
          <p:cNvPr id="4813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06463" y="4714875"/>
            <a:ext cx="4984750"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l-PL" noProof="0" smtClean="0"/>
              <a:t>Kliknij, aby edytować style wzorca tekstu</a:t>
            </a:r>
          </a:p>
          <a:p>
            <a:pPr lvl="1"/>
            <a:r>
              <a:rPr lang="pl-PL" noProof="0" smtClean="0"/>
              <a:t>Drugi poziom</a:t>
            </a:r>
          </a:p>
          <a:p>
            <a:pPr lvl="2"/>
            <a:r>
              <a:rPr lang="pl-PL" noProof="0" smtClean="0"/>
              <a:t>Trzeci poziom</a:t>
            </a:r>
          </a:p>
          <a:p>
            <a:pPr lvl="3"/>
            <a:r>
              <a:rPr lang="pl-PL" noProof="0" smtClean="0"/>
              <a:t>Czwarty poziom</a:t>
            </a:r>
          </a:p>
          <a:p>
            <a:pPr lvl="4"/>
            <a:r>
              <a:rPr lang="pl-PL" noProof="0" smtClean="0"/>
              <a:t>Piąty poziom</a:t>
            </a:r>
          </a:p>
        </p:txBody>
      </p:sp>
      <p:sp>
        <p:nvSpPr>
          <p:cNvPr id="6150"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pl-PL"/>
          </a:p>
        </p:txBody>
      </p:sp>
      <p:sp>
        <p:nvSpPr>
          <p:cNvPr id="6151"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AB954EEA-AD74-4533-88A9-A05A8BA56F9E}" type="slidenum">
              <a:rPr lang="pl-PL"/>
              <a:pPr>
                <a:defRPr/>
              </a:pPr>
              <a:t>‹#›</a:t>
            </a:fld>
            <a:endParaRPr lang="pl-PL"/>
          </a:p>
        </p:txBody>
      </p:sp>
    </p:spTree>
    <p:extLst>
      <p:ext uri="{BB962C8B-B14F-4D97-AF65-F5344CB8AC3E}">
        <p14:creationId xmlns:p14="http://schemas.microsoft.com/office/powerpoint/2010/main" val="30188646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dirty="0" smtClean="0"/>
              <a:t>Podział na wysoko oraz nisko</a:t>
            </a:r>
            <a:r>
              <a:rPr lang="pl-PL" baseline="0" dirty="0" smtClean="0"/>
              <a:t> (średnio temperaturowe)</a:t>
            </a:r>
          </a:p>
          <a:p>
            <a:pPr marL="171450" indent="-171450">
              <a:buFont typeface="Arial" panose="020B0604020202020204" pitchFamily="34" charset="0"/>
              <a:buChar char="•"/>
            </a:pPr>
            <a:r>
              <a:rPr lang="pl-PL" baseline="0" dirty="0" smtClean="0"/>
              <a:t>Najbardziej rozwinięte ogniwa</a:t>
            </a:r>
          </a:p>
          <a:p>
            <a:pPr marL="171450" indent="-171450">
              <a:buFont typeface="Arial" panose="020B0604020202020204" pitchFamily="34" charset="0"/>
              <a:buChar char="•"/>
            </a:pPr>
            <a:r>
              <a:rPr lang="pl-PL" baseline="0" dirty="0" smtClean="0"/>
              <a:t>Gdzie mieszczą się węglanowe ogniwa paliwowe</a:t>
            </a: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3</a:t>
            </a:fld>
            <a:endParaRPr lang="pl-PL"/>
          </a:p>
        </p:txBody>
      </p:sp>
    </p:spTree>
    <p:extLst>
      <p:ext uri="{BB962C8B-B14F-4D97-AF65-F5344CB8AC3E}">
        <p14:creationId xmlns:p14="http://schemas.microsoft.com/office/powerpoint/2010/main" val="221216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13</a:t>
            </a:fld>
            <a:endParaRPr lang="pl-PL"/>
          </a:p>
        </p:txBody>
      </p:sp>
    </p:spTree>
    <p:extLst>
      <p:ext uri="{BB962C8B-B14F-4D97-AF65-F5344CB8AC3E}">
        <p14:creationId xmlns:p14="http://schemas.microsoft.com/office/powerpoint/2010/main" val="2076806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14</a:t>
            </a:fld>
            <a:endParaRPr lang="pl-PL"/>
          </a:p>
        </p:txBody>
      </p:sp>
    </p:spTree>
    <p:extLst>
      <p:ext uri="{BB962C8B-B14F-4D97-AF65-F5344CB8AC3E}">
        <p14:creationId xmlns:p14="http://schemas.microsoft.com/office/powerpoint/2010/main" val="2597433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15</a:t>
            </a:fld>
            <a:endParaRPr lang="pl-PL"/>
          </a:p>
        </p:txBody>
      </p:sp>
    </p:spTree>
    <p:extLst>
      <p:ext uri="{BB962C8B-B14F-4D97-AF65-F5344CB8AC3E}">
        <p14:creationId xmlns:p14="http://schemas.microsoft.com/office/powerpoint/2010/main" val="763543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Times New Roman" pitchFamily="18" charset="0"/>
                <a:ea typeface="+mn-ea"/>
                <a:cs typeface="+mn-cs"/>
              </a:rPr>
              <a:t>Zwykle węglanowe ogniwa paliwowe produkuje się w kształcie prostokątnym (współprądowe dostarczanie paliwa i utleniacza) oraz kwadratowym (przeciwprądowe zasilanie).  Geometria cylindryczna stosu cechuje się kilkoma znaczącymi zaletami:</a:t>
            </a:r>
          </a:p>
          <a:p>
            <a:pPr lvl="0"/>
            <a:r>
              <a:rPr lang="pl-PL" sz="1200" kern="1200" dirty="0" smtClean="0">
                <a:solidFill>
                  <a:schemeClr val="tx1"/>
                </a:solidFill>
                <a:effectLst/>
                <a:latin typeface="Times New Roman" pitchFamily="18" charset="0"/>
                <a:ea typeface="+mn-ea"/>
                <a:cs typeface="+mn-cs"/>
              </a:rPr>
              <a:t>minimalizacja </a:t>
            </a:r>
            <a:r>
              <a:rPr lang="pl-PL" sz="1200" kern="1200" dirty="0" err="1" smtClean="0">
                <a:solidFill>
                  <a:schemeClr val="tx1"/>
                </a:solidFill>
                <a:effectLst/>
                <a:latin typeface="Times New Roman" pitchFamily="18" charset="0"/>
                <a:ea typeface="+mn-ea"/>
                <a:cs typeface="+mn-cs"/>
              </a:rPr>
              <a:t>naprężeń</a:t>
            </a:r>
            <a:r>
              <a:rPr lang="pl-PL" sz="1200" kern="1200" dirty="0" smtClean="0">
                <a:solidFill>
                  <a:schemeClr val="tx1"/>
                </a:solidFill>
                <a:effectLst/>
                <a:latin typeface="Times New Roman" pitchFamily="18" charset="0"/>
                <a:ea typeface="+mn-ea"/>
                <a:cs typeface="+mn-cs"/>
              </a:rPr>
              <a:t> termicznych wynikająca z samej geometrii stosu oraz będąca efektem możliwości prostszego nałożenia izolacji w przypadku takiego kształtu stosu</a:t>
            </a:r>
          </a:p>
          <a:p>
            <a:pPr lvl="0"/>
            <a:r>
              <a:rPr lang="pl-PL" sz="1200" kern="1200" dirty="0" smtClean="0">
                <a:solidFill>
                  <a:schemeClr val="tx1"/>
                </a:solidFill>
                <a:effectLst/>
                <a:latin typeface="Times New Roman" pitchFamily="18" charset="0"/>
                <a:ea typeface="+mn-ea"/>
                <a:cs typeface="+mn-cs"/>
              </a:rPr>
              <a:t>lepsza dystrybucja gazów na powierzchnie ogniwa – brak narożników uniemożliwiających homogeniczne rozprowadzenie gazów</a:t>
            </a:r>
          </a:p>
          <a:p>
            <a:pPr lvl="0"/>
            <a:r>
              <a:rPr lang="pl-PL" sz="1200" kern="1200" dirty="0" smtClean="0">
                <a:solidFill>
                  <a:schemeClr val="tx1"/>
                </a:solidFill>
                <a:effectLst/>
                <a:latin typeface="Times New Roman" pitchFamily="18" charset="0"/>
                <a:ea typeface="+mn-ea"/>
                <a:cs typeface="+mn-cs"/>
              </a:rPr>
              <a:t>jednorodność kontaktu pomiędzy poszczególnymi elementami ogniwa</a:t>
            </a:r>
          </a:p>
          <a:p>
            <a:pPr lvl="0"/>
            <a:r>
              <a:rPr lang="pl-PL" sz="1200" kern="1200" dirty="0" smtClean="0">
                <a:solidFill>
                  <a:schemeClr val="tx1"/>
                </a:solidFill>
                <a:effectLst/>
                <a:latin typeface="Times New Roman" pitchFamily="18" charset="0"/>
                <a:ea typeface="+mn-ea"/>
                <a:cs typeface="+mn-cs"/>
              </a:rPr>
              <a:t>jednorodny rozkład ciśnienia, temperatury oraz prędkości przepływów gazów wewnątrz stosu.</a:t>
            </a:r>
          </a:p>
          <a:p>
            <a:r>
              <a:rPr lang="pl-PL" sz="1200" kern="1200" dirty="0" smtClean="0">
                <a:solidFill>
                  <a:schemeClr val="tx1"/>
                </a:solidFill>
                <a:effectLst/>
                <a:latin typeface="Times New Roman" pitchFamily="18" charset="0"/>
                <a:ea typeface="+mn-ea"/>
                <a:cs typeface="+mn-cs"/>
              </a:rPr>
              <a:t>). Trzy górne i dolne płytki tworzą odpowiednio kolektor dolotowy do komory anody oraz katody. Pomiędzy nimi znajduje się właściwe ogniwo. Otwory na obwodzie płytek, po zbudowaniu całego stosu, lecz również dla pojedynczego ogniwa, tworzą kanały dolotowe to komór elektrod.</a:t>
            </a: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19</a:t>
            </a:fld>
            <a:endParaRPr lang="pl-PL"/>
          </a:p>
        </p:txBody>
      </p:sp>
    </p:spTree>
    <p:extLst>
      <p:ext uri="{BB962C8B-B14F-4D97-AF65-F5344CB8AC3E}">
        <p14:creationId xmlns:p14="http://schemas.microsoft.com/office/powerpoint/2010/main" val="560537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r>
              <a:rPr lang="pl-PL" dirty="0" smtClean="0">
                <a:effectLst/>
              </a:rPr>
              <a:t>Moc układu turbiny parowej, MW 1,101.5 Sprawność układu turbiny parowej, % 57.13 Moc ogniwa paliwowego, MW 192 Sprawność ogniwa paliwowego, % 31.9 Sprawność całego układu, % 51.13 Czas wykorzystania mocy szczytowej, h 7600 Ilość wyprodukowanej energii elektrycznej rocznie, </a:t>
            </a:r>
            <a:r>
              <a:rPr lang="pl-PL" dirty="0" err="1" smtClean="0">
                <a:effectLst/>
              </a:rPr>
              <a:t>TWh</a:t>
            </a:r>
            <a:r>
              <a:rPr lang="pl-PL" dirty="0" smtClean="0">
                <a:effectLst/>
              </a:rPr>
              <a:t> 9830.6 </a:t>
            </a:r>
          </a:p>
          <a:p>
            <a:endParaRPr lang="pl-PL" dirty="0" smtClean="0">
              <a:effectLst/>
            </a:endParaRPr>
          </a:p>
          <a:p>
            <a:r>
              <a:rPr lang="pl-PL" dirty="0" smtClean="0">
                <a:effectLst/>
              </a:rPr>
              <a:t>Wynosi on, biorąc pod uwagę wartość opałową wodoru równą 121 MJ/kg, 4.97 kg/s. Przyjęto, że ogniwa paliwowe będą zasilane gazem ziemnym, więc po przyjęciu założenia, że gaz ziemny będzie możliwie czysty i będzie zawierał praktycznie tylko metan, strumień paliwa dostarczanego do ogniw jest równy masowo dwu krotności wymaganego strumienia wodoru, czyli 9.94 kg/s. Całkowity wydatek masowy spalin analizowanego układu to 800 kg/s. Z tego 117 kg/s to strumień dwutlenku węgla. Układ ogniwa paliwowego zapewnia stopień redukcji tego gazu równy 69.7%, czyli ilość wychwyconego CO</a:t>
            </a:r>
            <a:r>
              <a:rPr lang="pl-PL" baseline="-25000" dirty="0" smtClean="0">
                <a:effectLst/>
              </a:rPr>
              <a:t>2</a:t>
            </a:r>
            <a:r>
              <a:rPr lang="pl-PL" dirty="0" smtClean="0">
                <a:effectLst/>
              </a:rPr>
              <a:t> jest równa 82 kg/s. </a:t>
            </a:r>
          </a:p>
          <a:p>
            <a:endParaRPr lang="pl-PL" dirty="0" smtClean="0">
              <a:effectLst/>
            </a:endParaRPr>
          </a:p>
          <a:p>
            <a:pPr marL="171450" indent="-171450">
              <a:buFont typeface="Arial" panose="020B0604020202020204" pitchFamily="34" charset="0"/>
              <a:buChar char="•"/>
            </a:pPr>
            <a:r>
              <a:rPr lang="pl-PL" dirty="0" smtClean="0">
                <a:effectLst/>
              </a:rPr>
              <a:t>Spadek sprawności ogniwa</a:t>
            </a:r>
            <a:r>
              <a:rPr lang="pl-PL" baseline="0" dirty="0" smtClean="0">
                <a:effectLst/>
              </a:rPr>
              <a:t> o 0.3%/1000h</a:t>
            </a: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25</a:t>
            </a:fld>
            <a:endParaRPr lang="pl-PL"/>
          </a:p>
        </p:txBody>
      </p:sp>
    </p:spTree>
    <p:extLst>
      <p:ext uri="{BB962C8B-B14F-4D97-AF65-F5344CB8AC3E}">
        <p14:creationId xmlns:p14="http://schemas.microsoft.com/office/powerpoint/2010/main" val="190798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dirty="0" smtClean="0"/>
              <a:t>Im mniejsze</a:t>
            </a:r>
            <a:r>
              <a:rPr lang="pl-PL" baseline="0" dirty="0" smtClean="0"/>
              <a:t> wymiary cząstek stałych tym większa koncentracja toksycznych związków</a:t>
            </a:r>
          </a:p>
          <a:p>
            <a:pPr marL="171450" indent="-171450">
              <a:buFont typeface="Arial" panose="020B0604020202020204" pitchFamily="34" charset="0"/>
              <a:buChar char="•"/>
            </a:pPr>
            <a:r>
              <a:rPr lang="pl-PL" baseline="0" dirty="0" smtClean="0"/>
              <a:t>Średnia wielkość minerałów to ok 1 mikron</a:t>
            </a:r>
          </a:p>
          <a:p>
            <a:pPr marL="171450" indent="-171450">
              <a:buFont typeface="Arial" panose="020B0604020202020204" pitchFamily="34" charset="0"/>
              <a:buChar char="•"/>
            </a:pPr>
            <a:endParaRPr lang="pl-PL" baseline="0" dirty="0" smtClean="0"/>
          </a:p>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27</a:t>
            </a:fld>
            <a:endParaRPr lang="pl-PL"/>
          </a:p>
        </p:txBody>
      </p:sp>
    </p:spTree>
    <p:extLst>
      <p:ext uri="{BB962C8B-B14F-4D97-AF65-F5344CB8AC3E}">
        <p14:creationId xmlns:p14="http://schemas.microsoft.com/office/powerpoint/2010/main" val="2093308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r>
              <a:rPr lang="pl-PL" dirty="0" smtClean="0"/>
              <a:t>Widać koagulację</a:t>
            </a:r>
            <a:r>
              <a:rPr lang="pl-PL" baseline="0" dirty="0" smtClean="0"/>
              <a:t> i fuzję, ale też małe cząstki</a:t>
            </a:r>
          </a:p>
          <a:p>
            <a:endParaRPr lang="pl-PL" baseline="0" dirty="0" smtClean="0"/>
          </a:p>
          <a:p>
            <a:r>
              <a:rPr lang="pl-PL" baseline="0" dirty="0" smtClean="0"/>
              <a:t>Po lewej rozkład wielkości cząstek stałych przed elektrofiltrami</a:t>
            </a: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28</a:t>
            </a:fld>
            <a:endParaRPr lang="pl-PL"/>
          </a:p>
        </p:txBody>
      </p:sp>
    </p:spTree>
    <p:extLst>
      <p:ext uri="{BB962C8B-B14F-4D97-AF65-F5344CB8AC3E}">
        <p14:creationId xmlns:p14="http://schemas.microsoft.com/office/powerpoint/2010/main" val="925397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r>
              <a:rPr lang="pl-PL" dirty="0" smtClean="0"/>
              <a:t>Aglomeracje</a:t>
            </a:r>
            <a:r>
              <a:rPr lang="pl-PL" baseline="0" dirty="0" smtClean="0"/>
              <a:t> sadzy</a:t>
            </a: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29</a:t>
            </a:fld>
            <a:endParaRPr lang="pl-PL"/>
          </a:p>
        </p:txBody>
      </p:sp>
    </p:spTree>
    <p:extLst>
      <p:ext uri="{BB962C8B-B14F-4D97-AF65-F5344CB8AC3E}">
        <p14:creationId xmlns:p14="http://schemas.microsoft.com/office/powerpoint/2010/main" val="1797689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r>
              <a:rPr lang="pl-PL" dirty="0" smtClean="0"/>
              <a:t>10mikronów</a:t>
            </a:r>
            <a:r>
              <a:rPr lang="pl-PL" baseline="0" dirty="0" smtClean="0"/>
              <a:t> = 30000 ładunków</a:t>
            </a:r>
          </a:p>
          <a:p>
            <a:r>
              <a:rPr lang="pl-PL" baseline="0" dirty="0" smtClean="0"/>
              <a:t>1 mikron = 300 ładunków</a:t>
            </a:r>
          </a:p>
          <a:p>
            <a:endParaRPr lang="pl-PL" baseline="0" dirty="0" smtClean="0"/>
          </a:p>
          <a:p>
            <a:r>
              <a:rPr lang="pl-PL" baseline="0" dirty="0" err="1" smtClean="0"/>
              <a:t>Gas</a:t>
            </a:r>
            <a:r>
              <a:rPr lang="pl-PL" baseline="0" dirty="0" smtClean="0"/>
              <a:t> </a:t>
            </a:r>
            <a:r>
              <a:rPr lang="pl-PL" baseline="0" dirty="0" err="1" smtClean="0"/>
              <a:t>ions</a:t>
            </a:r>
            <a:r>
              <a:rPr lang="pl-PL" baseline="0" dirty="0" smtClean="0"/>
              <a:t> chargé </a:t>
            </a:r>
            <a:r>
              <a:rPr lang="pl-PL" baseline="0" dirty="0" err="1" smtClean="0"/>
              <a:t>particles</a:t>
            </a:r>
            <a:endParaRPr lang="pl-PL" baseline="0" dirty="0" smtClean="0"/>
          </a:p>
          <a:p>
            <a:endParaRPr lang="pl-PL" dirty="0" smtClean="0"/>
          </a:p>
          <a:p>
            <a:endParaRPr lang="pl-PL" dirty="0" smtClean="0"/>
          </a:p>
          <a:p>
            <a:r>
              <a:rPr lang="pl-PL" dirty="0" smtClean="0"/>
              <a:t>Prędkość</a:t>
            </a:r>
            <a:r>
              <a:rPr lang="pl-PL" baseline="0" dirty="0" smtClean="0"/>
              <a:t> migracji cząstek stałych</a:t>
            </a: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30</a:t>
            </a:fld>
            <a:endParaRPr lang="pl-PL"/>
          </a:p>
        </p:txBody>
      </p:sp>
    </p:spTree>
    <p:extLst>
      <p:ext uri="{BB962C8B-B14F-4D97-AF65-F5344CB8AC3E}">
        <p14:creationId xmlns:p14="http://schemas.microsoft.com/office/powerpoint/2010/main" val="32392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dirty="0" smtClean="0"/>
              <a:t>Z czego składają</a:t>
            </a:r>
            <a:r>
              <a:rPr lang="pl-PL" baseline="0" dirty="0" smtClean="0"/>
              <a:t> się węglanowe ogniwa paliwowe (</a:t>
            </a:r>
            <a:r>
              <a:rPr lang="pl-PL" baseline="0" dirty="0" err="1" smtClean="0"/>
              <a:t>state</a:t>
            </a:r>
            <a:r>
              <a:rPr lang="pl-PL" baseline="0" dirty="0" smtClean="0"/>
              <a:t> of the art.)</a:t>
            </a:r>
          </a:p>
          <a:p>
            <a:pPr marL="171450" indent="-171450">
              <a:buFont typeface="Arial" panose="020B0604020202020204" pitchFamily="34" charset="0"/>
              <a:buChar char="•"/>
            </a:pPr>
            <a:r>
              <a:rPr lang="pl-PL" baseline="0" dirty="0" smtClean="0"/>
              <a:t>Rozwój:</a:t>
            </a:r>
          </a:p>
          <a:p>
            <a:pPr marL="628650" lvl="1" indent="-171450">
              <a:buFont typeface="Arial" panose="020B0604020202020204" pitchFamily="34" charset="0"/>
              <a:buChar char="•"/>
            </a:pPr>
            <a:r>
              <a:rPr lang="pl-PL" baseline="0" dirty="0" smtClean="0"/>
              <a:t>Anoda (platyna -&gt; Pallad -&gt; Nikiel -&gt; Stopy</a:t>
            </a:r>
          </a:p>
          <a:p>
            <a:pPr marL="628650" lvl="1" indent="-171450">
              <a:buFont typeface="Arial" panose="020B0604020202020204" pitchFamily="34" charset="0"/>
              <a:buChar char="•"/>
            </a:pPr>
            <a:r>
              <a:rPr lang="pl-PL" baseline="0" dirty="0" smtClean="0"/>
              <a:t>Katoda (tlenek srebra -&gt; </a:t>
            </a:r>
            <a:r>
              <a:rPr lang="pl-PL" baseline="0" dirty="0" err="1" smtClean="0"/>
              <a:t>NiO</a:t>
            </a:r>
            <a:r>
              <a:rPr lang="pl-PL" baseline="0" dirty="0" smtClean="0"/>
              <a:t> -&gt; </a:t>
            </a:r>
            <a:r>
              <a:rPr lang="pl-PL" baseline="0" dirty="0" err="1" smtClean="0"/>
              <a:t>MgO</a:t>
            </a:r>
            <a:r>
              <a:rPr lang="pl-PL" baseline="0" dirty="0" smtClean="0"/>
              <a:t>)</a:t>
            </a:r>
          </a:p>
          <a:p>
            <a:pPr marL="628650" lvl="1" indent="-171450">
              <a:buFont typeface="Arial" panose="020B0604020202020204" pitchFamily="34" charset="0"/>
              <a:buChar char="•"/>
            </a:pPr>
            <a:r>
              <a:rPr lang="pl-PL" baseline="0" dirty="0" smtClean="0"/>
              <a:t>Matryca (</a:t>
            </a:r>
            <a:r>
              <a:rPr lang="pl-PL" baseline="0" dirty="0" err="1" smtClean="0"/>
              <a:t>MgO</a:t>
            </a:r>
            <a:r>
              <a:rPr lang="pl-PL" baseline="0" dirty="0" smtClean="0"/>
              <a:t> -&gt; gamma </a:t>
            </a:r>
            <a:r>
              <a:rPr lang="pl-PL" baseline="0" dirty="0" err="1" smtClean="0"/>
              <a:t>aluminat</a:t>
            </a:r>
            <a:r>
              <a:rPr lang="pl-PL" baseline="0" dirty="0" smtClean="0"/>
              <a:t> litu, alfa </a:t>
            </a:r>
            <a:r>
              <a:rPr lang="pl-PL" baseline="0" dirty="0" err="1" smtClean="0"/>
              <a:t>aluminat</a:t>
            </a:r>
            <a:r>
              <a:rPr lang="pl-PL" baseline="0" dirty="0" smtClean="0"/>
              <a:t> litu)</a:t>
            </a:r>
          </a:p>
          <a:p>
            <a:pPr marL="628650" lvl="1" indent="-171450">
              <a:buFont typeface="Arial" panose="020B0604020202020204" pitchFamily="34" charset="0"/>
              <a:buChar char="•"/>
            </a:pPr>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4</a:t>
            </a:fld>
            <a:endParaRPr lang="pl-PL"/>
          </a:p>
        </p:txBody>
      </p:sp>
    </p:spTree>
    <p:extLst>
      <p:ext uri="{BB962C8B-B14F-4D97-AF65-F5344CB8AC3E}">
        <p14:creationId xmlns:p14="http://schemas.microsoft.com/office/powerpoint/2010/main" val="147849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6</a:t>
            </a:fld>
            <a:endParaRPr lang="pl-PL"/>
          </a:p>
        </p:txBody>
      </p:sp>
    </p:spTree>
    <p:extLst>
      <p:ext uri="{BB962C8B-B14F-4D97-AF65-F5344CB8AC3E}">
        <p14:creationId xmlns:p14="http://schemas.microsoft.com/office/powerpoint/2010/main" val="4230677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7</a:t>
            </a:fld>
            <a:endParaRPr lang="pl-PL"/>
          </a:p>
        </p:txBody>
      </p:sp>
    </p:spTree>
    <p:extLst>
      <p:ext uri="{BB962C8B-B14F-4D97-AF65-F5344CB8AC3E}">
        <p14:creationId xmlns:p14="http://schemas.microsoft.com/office/powerpoint/2010/main" val="1375484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8</a:t>
            </a:fld>
            <a:endParaRPr lang="pl-PL"/>
          </a:p>
        </p:txBody>
      </p:sp>
    </p:spTree>
    <p:extLst>
      <p:ext uri="{BB962C8B-B14F-4D97-AF65-F5344CB8AC3E}">
        <p14:creationId xmlns:p14="http://schemas.microsoft.com/office/powerpoint/2010/main" val="75031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9</a:t>
            </a:fld>
            <a:endParaRPr lang="pl-PL"/>
          </a:p>
        </p:txBody>
      </p:sp>
    </p:spTree>
    <p:extLst>
      <p:ext uri="{BB962C8B-B14F-4D97-AF65-F5344CB8AC3E}">
        <p14:creationId xmlns:p14="http://schemas.microsoft.com/office/powerpoint/2010/main" val="56407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10</a:t>
            </a:fld>
            <a:endParaRPr lang="pl-PL"/>
          </a:p>
        </p:txBody>
      </p:sp>
    </p:spTree>
    <p:extLst>
      <p:ext uri="{BB962C8B-B14F-4D97-AF65-F5344CB8AC3E}">
        <p14:creationId xmlns:p14="http://schemas.microsoft.com/office/powerpoint/2010/main" val="1955689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p>
          <a:p>
            <a:endParaRPr lang="pl-PL" dirty="0"/>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11</a:t>
            </a:fld>
            <a:endParaRPr lang="pl-PL"/>
          </a:p>
        </p:txBody>
      </p:sp>
    </p:spTree>
    <p:extLst>
      <p:ext uri="{BB962C8B-B14F-4D97-AF65-F5344CB8AC3E}">
        <p14:creationId xmlns:p14="http://schemas.microsoft.com/office/powerpoint/2010/main" val="433312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917575" y="744538"/>
            <a:ext cx="4962525" cy="3722687"/>
          </a:xfrm>
        </p:spPr>
      </p:sp>
      <p:sp>
        <p:nvSpPr>
          <p:cNvPr id="3" name="Symbol zastępczy notatek 2"/>
          <p:cNvSpPr>
            <a:spLocks noGrp="1"/>
          </p:cNvSpPr>
          <p:nvPr>
            <p:ph type="body" idx="1"/>
          </p:nvPr>
        </p:nvSpPr>
        <p:spPr/>
        <p:txBody>
          <a:bodyPr/>
          <a:lstStyle/>
          <a:p>
            <a:r>
              <a:rPr lang="pl-PL" sz="1200" kern="1200" dirty="0" smtClean="0">
                <a:solidFill>
                  <a:schemeClr val="tx1"/>
                </a:solidFill>
                <a:effectLst/>
                <a:latin typeface="Times New Roman" pitchFamily="18" charset="0"/>
                <a:ea typeface="+mn-ea"/>
                <a:cs typeface="+mn-cs"/>
              </a:rPr>
              <a:t>Produkcja rozpoczyna się od dokładnego wymieszania komponentów w specjalnie przystosowanych mieszalnikach. Następnie w instalacji odlewu taśmowego odlewa się komponenty o pożądanej grubości. Kolejnym krokiem jest umieszczenie materiału w piecu pozwalającym na wysuszenie go. Następnie komponenty są prasowane, aby rozłożenie usunąć ewentualne bąble gazowe, co uniemożliwiłoby jednorodne rozłożenie porów w komponentach. Ostatnim etapem jest obróbka termiczna komponentów w specjalnie dobranej atmosferze i temperaturze. Następnie komponenty są cięte do właściwych wymiarów i z tak przygotowanych materiałów składa się stos ogniw.</a:t>
            </a:r>
            <a:endParaRPr lang="pl-PL" sz="1200" kern="1200" dirty="0">
              <a:solidFill>
                <a:schemeClr val="tx1"/>
              </a:solidFill>
              <a:effectLst/>
              <a:latin typeface="Times New Roman" pitchFamily="18" charset="0"/>
              <a:ea typeface="+mn-ea"/>
              <a:cs typeface="+mn-cs"/>
            </a:endParaRPr>
          </a:p>
        </p:txBody>
      </p:sp>
      <p:sp>
        <p:nvSpPr>
          <p:cNvPr id="4" name="Symbol zastępczy numeru slajdu 3"/>
          <p:cNvSpPr>
            <a:spLocks noGrp="1"/>
          </p:cNvSpPr>
          <p:nvPr>
            <p:ph type="sldNum" sz="quarter" idx="10"/>
          </p:nvPr>
        </p:nvSpPr>
        <p:spPr/>
        <p:txBody>
          <a:bodyPr/>
          <a:lstStyle/>
          <a:p>
            <a:pPr>
              <a:defRPr/>
            </a:pPr>
            <a:fld id="{AB954EEA-AD74-4533-88A9-A05A8BA56F9E}" type="slidenum">
              <a:rPr lang="pl-PL" smtClean="0"/>
              <a:pPr>
                <a:defRPr/>
              </a:pPr>
              <a:t>12</a:t>
            </a:fld>
            <a:endParaRPr lang="pl-PL"/>
          </a:p>
        </p:txBody>
      </p:sp>
    </p:spTree>
    <p:extLst>
      <p:ext uri="{BB962C8B-B14F-4D97-AF65-F5344CB8AC3E}">
        <p14:creationId xmlns:p14="http://schemas.microsoft.com/office/powerpoint/2010/main" val="259132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F5C4FBD5-9012-4F26-865D-E478A88CF7D1}" type="slidenum">
              <a:rPr lang="pl-PL"/>
              <a:pPr>
                <a:defRPr/>
              </a:pPr>
              <a:t>‹#›</a:t>
            </a:fld>
            <a:endParaRPr lang="pl-PL"/>
          </a:p>
        </p:txBody>
      </p:sp>
    </p:spTree>
    <p:extLst>
      <p:ext uri="{BB962C8B-B14F-4D97-AF65-F5344CB8AC3E}">
        <p14:creationId xmlns:p14="http://schemas.microsoft.com/office/powerpoint/2010/main" val="347061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6DD445B3-30C4-47BB-B1E1-A9F053207300}" type="slidenum">
              <a:rPr lang="pl-PL"/>
              <a:pPr>
                <a:defRPr/>
              </a:pPr>
              <a:t>‹#›</a:t>
            </a:fld>
            <a:endParaRPr lang="pl-PL"/>
          </a:p>
        </p:txBody>
      </p:sp>
    </p:spTree>
    <p:extLst>
      <p:ext uri="{BB962C8B-B14F-4D97-AF65-F5344CB8AC3E}">
        <p14:creationId xmlns:p14="http://schemas.microsoft.com/office/powerpoint/2010/main" val="3922932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767513" y="228600"/>
            <a:ext cx="2181225" cy="620077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223838" y="228600"/>
            <a:ext cx="6391275" cy="620077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992B6EBA-1533-44E4-AB56-2BE450E64F96}" type="slidenum">
              <a:rPr lang="pl-PL"/>
              <a:pPr>
                <a:defRPr/>
              </a:pPr>
              <a:t>‹#›</a:t>
            </a:fld>
            <a:endParaRPr lang="pl-PL"/>
          </a:p>
        </p:txBody>
      </p:sp>
    </p:spTree>
    <p:extLst>
      <p:ext uri="{BB962C8B-B14F-4D97-AF65-F5344CB8AC3E}">
        <p14:creationId xmlns:p14="http://schemas.microsoft.com/office/powerpoint/2010/main" val="573491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ytuł i tabela">
    <p:spTree>
      <p:nvGrpSpPr>
        <p:cNvPr id="1" name=""/>
        <p:cNvGrpSpPr/>
        <p:nvPr/>
      </p:nvGrpSpPr>
      <p:grpSpPr>
        <a:xfrm>
          <a:off x="0" y="0"/>
          <a:ext cx="0" cy="0"/>
          <a:chOff x="0" y="0"/>
          <a:chExt cx="0" cy="0"/>
        </a:xfrm>
      </p:grpSpPr>
      <p:sp>
        <p:nvSpPr>
          <p:cNvPr id="2" name="Tytuł 1"/>
          <p:cNvSpPr>
            <a:spLocks noGrp="1"/>
          </p:cNvSpPr>
          <p:nvPr>
            <p:ph type="title"/>
          </p:nvPr>
        </p:nvSpPr>
        <p:spPr>
          <a:xfrm>
            <a:off x="1543050" y="228600"/>
            <a:ext cx="5895975" cy="1143000"/>
          </a:xfrm>
        </p:spPr>
        <p:txBody>
          <a:bodyPr/>
          <a:lstStyle/>
          <a:p>
            <a:r>
              <a:rPr lang="pl-PL" smtClean="0"/>
              <a:t>Kliknij, aby edytować styl</a:t>
            </a:r>
            <a:endParaRPr lang="pl-PL"/>
          </a:p>
        </p:txBody>
      </p:sp>
      <p:sp>
        <p:nvSpPr>
          <p:cNvPr id="3" name="Symbol zastępczy tabeli 2"/>
          <p:cNvSpPr>
            <a:spLocks noGrp="1"/>
          </p:cNvSpPr>
          <p:nvPr>
            <p:ph type="tbl" idx="1"/>
          </p:nvPr>
        </p:nvSpPr>
        <p:spPr>
          <a:xfrm>
            <a:off x="223838" y="1571625"/>
            <a:ext cx="8724900" cy="4857750"/>
          </a:xfrm>
        </p:spPr>
        <p:txBody>
          <a:bodyPr/>
          <a:lstStyle/>
          <a:p>
            <a:pPr lvl="0"/>
            <a:endParaRPr lang="pl-PL" noProof="0"/>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2305EB61-6E58-45BB-A2FE-7394D77AE6C9}" type="slidenum">
              <a:rPr lang="pl-PL"/>
              <a:pPr>
                <a:defRPr/>
              </a:pPr>
              <a:t>‹#›</a:t>
            </a:fld>
            <a:endParaRPr lang="pl-PL"/>
          </a:p>
        </p:txBody>
      </p:sp>
    </p:spTree>
    <p:extLst>
      <p:ext uri="{BB962C8B-B14F-4D97-AF65-F5344CB8AC3E}">
        <p14:creationId xmlns:p14="http://schemas.microsoft.com/office/powerpoint/2010/main" val="32134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ytuł i wykres">
    <p:spTree>
      <p:nvGrpSpPr>
        <p:cNvPr id="1" name=""/>
        <p:cNvGrpSpPr/>
        <p:nvPr/>
      </p:nvGrpSpPr>
      <p:grpSpPr>
        <a:xfrm>
          <a:off x="0" y="0"/>
          <a:ext cx="0" cy="0"/>
          <a:chOff x="0" y="0"/>
          <a:chExt cx="0" cy="0"/>
        </a:xfrm>
      </p:grpSpPr>
      <p:sp>
        <p:nvSpPr>
          <p:cNvPr id="2" name="Tytuł 1"/>
          <p:cNvSpPr>
            <a:spLocks noGrp="1"/>
          </p:cNvSpPr>
          <p:nvPr>
            <p:ph type="title"/>
          </p:nvPr>
        </p:nvSpPr>
        <p:spPr>
          <a:xfrm>
            <a:off x="1543050" y="228600"/>
            <a:ext cx="5895975" cy="1143000"/>
          </a:xfrm>
        </p:spPr>
        <p:txBody>
          <a:bodyPr/>
          <a:lstStyle/>
          <a:p>
            <a:r>
              <a:rPr lang="pl-PL" smtClean="0"/>
              <a:t>Kliknij, aby edytować styl</a:t>
            </a:r>
            <a:endParaRPr lang="pl-PL"/>
          </a:p>
        </p:txBody>
      </p:sp>
      <p:sp>
        <p:nvSpPr>
          <p:cNvPr id="3" name="Symbol zastępczy wykresu 2"/>
          <p:cNvSpPr>
            <a:spLocks noGrp="1"/>
          </p:cNvSpPr>
          <p:nvPr>
            <p:ph type="chart" idx="1"/>
          </p:nvPr>
        </p:nvSpPr>
        <p:spPr>
          <a:xfrm>
            <a:off x="223838" y="1571625"/>
            <a:ext cx="8724900" cy="4857750"/>
          </a:xfrm>
        </p:spPr>
        <p:txBody>
          <a:bodyPr/>
          <a:lstStyle/>
          <a:p>
            <a:pPr lvl="0"/>
            <a:endParaRPr lang="pl-PL" noProof="0"/>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11BB8851-A095-490F-963B-78D3302C03E6}" type="slidenum">
              <a:rPr lang="pl-PL"/>
              <a:pPr>
                <a:defRPr/>
              </a:pPr>
              <a:t>‹#›</a:t>
            </a:fld>
            <a:endParaRPr lang="pl-PL"/>
          </a:p>
        </p:txBody>
      </p:sp>
    </p:spTree>
    <p:extLst>
      <p:ext uri="{BB962C8B-B14F-4D97-AF65-F5344CB8AC3E}">
        <p14:creationId xmlns:p14="http://schemas.microsoft.com/office/powerpoint/2010/main" val="130061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dirty="0" smtClean="0"/>
              <a:t>Kliknij, aby edytować style wzorca tekstu</a:t>
            </a:r>
          </a:p>
          <a:p>
            <a:pPr lvl="1"/>
            <a:r>
              <a:rPr lang="pl-PL" dirty="0" smtClean="0"/>
              <a:t>Drugi poziom</a:t>
            </a:r>
          </a:p>
          <a:p>
            <a:pPr lvl="2"/>
            <a:r>
              <a:rPr lang="pl-PL" dirty="0" smtClean="0"/>
              <a:t>Trzeci poziom</a:t>
            </a:r>
          </a:p>
          <a:p>
            <a:pPr lvl="3"/>
            <a:r>
              <a:rPr lang="pl-PL" dirty="0" smtClean="0"/>
              <a:t>Czwarty poziom</a:t>
            </a:r>
          </a:p>
          <a:p>
            <a:pPr lvl="4"/>
            <a:r>
              <a:rPr lang="pl-PL" dirty="0" smtClean="0"/>
              <a:t>Piąty poziom</a:t>
            </a:r>
            <a:endParaRPr lang="pl-PL" dirty="0"/>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252F6C7-DEF0-4027-A1DF-A315510D5A53}" type="slidenum">
              <a:rPr lang="pl-PL"/>
              <a:pPr>
                <a:defRPr/>
              </a:pPr>
              <a:t>‹#›</a:t>
            </a:fld>
            <a:endParaRPr lang="pl-PL"/>
          </a:p>
        </p:txBody>
      </p:sp>
    </p:spTree>
    <p:extLst>
      <p:ext uri="{BB962C8B-B14F-4D97-AF65-F5344CB8AC3E}">
        <p14:creationId xmlns:p14="http://schemas.microsoft.com/office/powerpoint/2010/main" val="3303426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5"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9C473D34-8362-4589-A089-43D065116E43}" type="slidenum">
              <a:rPr lang="pl-PL"/>
              <a:pPr>
                <a:defRPr/>
              </a:pPr>
              <a:t>‹#›</a:t>
            </a:fld>
            <a:endParaRPr lang="pl-PL"/>
          </a:p>
        </p:txBody>
      </p:sp>
    </p:spTree>
    <p:extLst>
      <p:ext uri="{BB962C8B-B14F-4D97-AF65-F5344CB8AC3E}">
        <p14:creationId xmlns:p14="http://schemas.microsoft.com/office/powerpoint/2010/main" val="2069414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223838" y="1571625"/>
            <a:ext cx="428625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62488" y="1571625"/>
            <a:ext cx="428625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E639AA8C-9E05-45BE-B511-A6A05DF63DFE}" type="slidenum">
              <a:rPr lang="pl-PL"/>
              <a:pPr>
                <a:defRPr/>
              </a:pPr>
              <a:t>‹#›</a:t>
            </a:fld>
            <a:endParaRPr lang="pl-PL"/>
          </a:p>
        </p:txBody>
      </p:sp>
    </p:spTree>
    <p:extLst>
      <p:ext uri="{BB962C8B-B14F-4D97-AF65-F5344CB8AC3E}">
        <p14:creationId xmlns:p14="http://schemas.microsoft.com/office/powerpoint/2010/main" val="231337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8"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32BB6983-E605-477E-91B5-CD841BE1BCC4}" type="slidenum">
              <a:rPr lang="pl-PL"/>
              <a:pPr>
                <a:defRPr/>
              </a:pPr>
              <a:t>‹#›</a:t>
            </a:fld>
            <a:endParaRPr lang="pl-PL"/>
          </a:p>
        </p:txBody>
      </p:sp>
    </p:spTree>
    <p:extLst>
      <p:ext uri="{BB962C8B-B14F-4D97-AF65-F5344CB8AC3E}">
        <p14:creationId xmlns:p14="http://schemas.microsoft.com/office/powerpoint/2010/main" val="246192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4"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A8A9682D-C350-4958-BCBF-722DF4760B6A}" type="slidenum">
              <a:rPr lang="pl-PL"/>
              <a:pPr>
                <a:defRPr/>
              </a:pPr>
              <a:t>‹#›</a:t>
            </a:fld>
            <a:endParaRPr lang="pl-PL"/>
          </a:p>
        </p:txBody>
      </p:sp>
    </p:spTree>
    <p:extLst>
      <p:ext uri="{BB962C8B-B14F-4D97-AF65-F5344CB8AC3E}">
        <p14:creationId xmlns:p14="http://schemas.microsoft.com/office/powerpoint/2010/main" val="3107822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3"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80C0FB48-61A1-4A80-82AB-A9D440E31A85}" type="slidenum">
              <a:rPr lang="pl-PL"/>
              <a:pPr>
                <a:defRPr/>
              </a:pPr>
              <a:t>‹#›</a:t>
            </a:fld>
            <a:endParaRPr lang="pl-PL"/>
          </a:p>
        </p:txBody>
      </p:sp>
    </p:spTree>
    <p:extLst>
      <p:ext uri="{BB962C8B-B14F-4D97-AF65-F5344CB8AC3E}">
        <p14:creationId xmlns:p14="http://schemas.microsoft.com/office/powerpoint/2010/main" val="3029912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4A1F659D-8CF1-471E-B21B-FFDFACBB9705}" type="slidenum">
              <a:rPr lang="pl-PL"/>
              <a:pPr>
                <a:defRPr/>
              </a:pPr>
              <a:t>‹#›</a:t>
            </a:fld>
            <a:endParaRPr lang="pl-PL"/>
          </a:p>
        </p:txBody>
      </p:sp>
    </p:spTree>
    <p:extLst>
      <p:ext uri="{BB962C8B-B14F-4D97-AF65-F5344CB8AC3E}">
        <p14:creationId xmlns:p14="http://schemas.microsoft.com/office/powerpoint/2010/main" val="947728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r>
              <a:rPr lang="pl-PL" smtClean="0"/>
              <a:t>2010-10-19</a:t>
            </a:r>
            <a:endParaRPr lang="pl-PL"/>
          </a:p>
        </p:txBody>
      </p:sp>
      <p:sp>
        <p:nvSpPr>
          <p:cNvPr id="6" name="Rectangle 5"/>
          <p:cNvSpPr>
            <a:spLocks noGrp="1" noChangeArrowheads="1"/>
          </p:cNvSpPr>
          <p:nvPr>
            <p:ph type="ftr" sz="quarter" idx="11"/>
          </p:nvPr>
        </p:nvSpPr>
        <p:spPr>
          <a:ln/>
        </p:spPr>
        <p:txBody>
          <a:bodyPr/>
          <a:lstStyle>
            <a:lvl1pPr>
              <a:defRPr/>
            </a:lvl1pPr>
          </a:lstStyle>
          <a:p>
            <a:pPr>
              <a:defRPr/>
            </a:pPr>
            <a:r>
              <a:rPr lang="pl-PL" smtClean="0"/>
              <a:t>Seminarium ITC, Warszawa, 19 marca 2013 r.</a:t>
            </a: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830BC872-A419-4E0B-BCF8-CBADF954AB50}" type="slidenum">
              <a:rPr lang="pl-PL"/>
              <a:pPr>
                <a:defRPr/>
              </a:pPr>
              <a:t>‹#›</a:t>
            </a:fld>
            <a:endParaRPr lang="pl-PL"/>
          </a:p>
        </p:txBody>
      </p:sp>
    </p:spTree>
    <p:extLst>
      <p:ext uri="{BB962C8B-B14F-4D97-AF65-F5344CB8AC3E}">
        <p14:creationId xmlns:p14="http://schemas.microsoft.com/office/powerpoint/2010/main" val="4063744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543050" y="228600"/>
            <a:ext cx="5895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smtClean="0"/>
              <a:t>Kliknij, aby edytować styl wzorca tytułu</a:t>
            </a:r>
          </a:p>
        </p:txBody>
      </p:sp>
      <p:sp>
        <p:nvSpPr>
          <p:cNvPr id="3075" name="Rectangle 3"/>
          <p:cNvSpPr>
            <a:spLocks noGrp="1" noChangeArrowheads="1"/>
          </p:cNvSpPr>
          <p:nvPr>
            <p:ph type="body" idx="1"/>
          </p:nvPr>
        </p:nvSpPr>
        <p:spPr bwMode="auto">
          <a:xfrm>
            <a:off x="223838" y="1571625"/>
            <a:ext cx="8724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p>
        </p:txBody>
      </p:sp>
      <p:sp>
        <p:nvSpPr>
          <p:cNvPr id="1028" name="Rectangle 4"/>
          <p:cNvSpPr>
            <a:spLocks noGrp="1" noChangeArrowheads="1"/>
          </p:cNvSpPr>
          <p:nvPr>
            <p:ph type="dt" sz="half" idx="2"/>
          </p:nvPr>
        </p:nvSpPr>
        <p:spPr bwMode="auto">
          <a:xfrm>
            <a:off x="0" y="66294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solidFill>
                  <a:srgbClr val="FF0000"/>
                </a:solidFill>
                <a:latin typeface="+mn-lt"/>
              </a:defRPr>
            </a:lvl1pPr>
          </a:lstStyle>
          <a:p>
            <a:pPr>
              <a:defRPr/>
            </a:pPr>
            <a:r>
              <a:rPr lang="pl-PL" smtClean="0"/>
              <a:t>2010-10-19</a:t>
            </a:r>
            <a:endParaRPr lang="pl-PL"/>
          </a:p>
        </p:txBody>
      </p:sp>
      <p:sp>
        <p:nvSpPr>
          <p:cNvPr id="1029" name="Rectangle 5"/>
          <p:cNvSpPr>
            <a:spLocks noGrp="1" noChangeArrowheads="1"/>
          </p:cNvSpPr>
          <p:nvPr>
            <p:ph type="ftr" sz="quarter" idx="3"/>
          </p:nvPr>
        </p:nvSpPr>
        <p:spPr bwMode="auto">
          <a:xfrm>
            <a:off x="1157288" y="6553200"/>
            <a:ext cx="6829425"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solidFill>
                  <a:srgbClr val="FF0000"/>
                </a:solidFill>
                <a:latin typeface="+mn-lt"/>
              </a:defRPr>
            </a:lvl1pPr>
          </a:lstStyle>
          <a:p>
            <a:pPr>
              <a:defRPr/>
            </a:pPr>
            <a:r>
              <a:rPr lang="pl-PL" smtClean="0"/>
              <a:t>Seminarium ITC, Warszawa, 19 marca 2013 r.</a:t>
            </a:r>
            <a:endParaRPr lang="pl-PL"/>
          </a:p>
        </p:txBody>
      </p:sp>
      <p:sp>
        <p:nvSpPr>
          <p:cNvPr id="1030" name="Rectangle 6"/>
          <p:cNvSpPr>
            <a:spLocks noGrp="1" noChangeArrowheads="1"/>
          </p:cNvSpPr>
          <p:nvPr>
            <p:ph type="sldNum" sz="quarter" idx="4"/>
          </p:nvPr>
        </p:nvSpPr>
        <p:spPr bwMode="auto">
          <a:xfrm>
            <a:off x="8610600" y="6553200"/>
            <a:ext cx="415925" cy="3063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0000"/>
                </a:solidFill>
                <a:latin typeface="+mn-lt"/>
              </a:defRPr>
            </a:lvl1pPr>
          </a:lstStyle>
          <a:p>
            <a:pPr>
              <a:defRPr/>
            </a:pPr>
            <a:fld id="{B103781F-D959-4B87-949A-769B48006401}" type="slidenum">
              <a:rPr lang="pl-PL"/>
              <a:pPr>
                <a:defRPr/>
              </a:pPr>
              <a:t>‹#›</a:t>
            </a:fld>
            <a:endParaRPr lang="pl-PL"/>
          </a:p>
        </p:txBody>
      </p:sp>
      <p:sp>
        <p:nvSpPr>
          <p:cNvPr id="1035" name="Line 11"/>
          <p:cNvSpPr>
            <a:spLocks noChangeShapeType="1"/>
          </p:cNvSpPr>
          <p:nvPr/>
        </p:nvSpPr>
        <p:spPr bwMode="auto">
          <a:xfrm>
            <a:off x="228600" y="1447800"/>
            <a:ext cx="8686800" cy="0"/>
          </a:xfrm>
          <a:prstGeom prst="line">
            <a:avLst/>
          </a:prstGeom>
          <a:noFill/>
          <a:ln w="19050">
            <a:solidFill>
              <a:srgbClr val="FF0000"/>
            </a:solidFill>
            <a:round/>
            <a:headEnd/>
            <a:tailEnd/>
          </a:ln>
          <a:effectLst/>
        </p:spPr>
        <p:txBody>
          <a:bodyPr/>
          <a:lstStyle/>
          <a:p>
            <a:pPr>
              <a:defRPr/>
            </a:pPr>
            <a:endParaRPr lang="pl-PL"/>
          </a:p>
        </p:txBody>
      </p:sp>
      <p:sp>
        <p:nvSpPr>
          <p:cNvPr id="1038" name="Line 14"/>
          <p:cNvSpPr>
            <a:spLocks noChangeShapeType="1"/>
          </p:cNvSpPr>
          <p:nvPr/>
        </p:nvSpPr>
        <p:spPr bwMode="auto">
          <a:xfrm>
            <a:off x="228600" y="6553200"/>
            <a:ext cx="8686800" cy="0"/>
          </a:xfrm>
          <a:prstGeom prst="line">
            <a:avLst/>
          </a:prstGeom>
          <a:noFill/>
          <a:ln w="19050">
            <a:solidFill>
              <a:srgbClr val="FF0000"/>
            </a:solidFill>
            <a:round/>
            <a:headEnd/>
            <a:tailEnd/>
          </a:ln>
          <a:effectLst/>
        </p:spPr>
        <p:txBody>
          <a:bodyPr/>
          <a:lstStyle/>
          <a:p>
            <a:pPr>
              <a:defRPr/>
            </a:pPr>
            <a:endParaRPr lang="pl-PL"/>
          </a:p>
        </p:txBody>
      </p:sp>
      <p:grpSp>
        <p:nvGrpSpPr>
          <p:cNvPr id="3081" name="Group 15"/>
          <p:cNvGrpSpPr>
            <a:grpSpLocks/>
          </p:cNvGrpSpPr>
          <p:nvPr/>
        </p:nvGrpSpPr>
        <p:grpSpPr bwMode="auto">
          <a:xfrm>
            <a:off x="228600" y="228600"/>
            <a:ext cx="1066800" cy="1066800"/>
            <a:chOff x="240" y="144"/>
            <a:chExt cx="672" cy="672"/>
          </a:xfrm>
        </p:grpSpPr>
        <p:sp>
          <p:nvSpPr>
            <p:cNvPr id="1040" name="Rectangle 16"/>
            <p:cNvSpPr>
              <a:spLocks noChangeArrowheads="1"/>
            </p:cNvSpPr>
            <p:nvPr/>
          </p:nvSpPr>
          <p:spPr bwMode="auto">
            <a:xfrm>
              <a:off x="240" y="144"/>
              <a:ext cx="672" cy="672"/>
            </a:xfrm>
            <a:prstGeom prst="rect">
              <a:avLst/>
            </a:prstGeom>
            <a:solidFill>
              <a:srgbClr val="FF0000"/>
            </a:solidFill>
            <a:ln w="9525">
              <a:noFill/>
              <a:miter lim="800000"/>
              <a:headEnd/>
              <a:tailEnd/>
            </a:ln>
            <a:effectLst/>
          </p:spPr>
          <p:txBody>
            <a:bodyPr wrap="none" anchor="ctr"/>
            <a:lstStyle/>
            <a:p>
              <a:pPr>
                <a:defRPr/>
              </a:pPr>
              <a:endParaRPr lang="pl-PL"/>
            </a:p>
          </p:txBody>
        </p:sp>
        <p:sp>
          <p:nvSpPr>
            <p:cNvPr id="1041" name="Text Box 17"/>
            <p:cNvSpPr txBox="1">
              <a:spLocks noChangeArrowheads="1"/>
            </p:cNvSpPr>
            <p:nvPr/>
          </p:nvSpPr>
          <p:spPr bwMode="auto">
            <a:xfrm>
              <a:off x="288" y="432"/>
              <a:ext cx="576" cy="384"/>
            </a:xfrm>
            <a:prstGeom prst="rect">
              <a:avLst/>
            </a:prstGeom>
            <a:noFill/>
            <a:ln w="9525">
              <a:noFill/>
              <a:miter lim="800000"/>
              <a:headEnd/>
              <a:tailEnd/>
            </a:ln>
            <a:effectLst/>
          </p:spPr>
          <p:txBody>
            <a:bodyPr lIns="0" tIns="0" rIns="0" bIns="0">
              <a:spAutoFit/>
            </a:bodyPr>
            <a:lstStyle/>
            <a:p>
              <a:pPr algn="ctr" eaLnBrk="0" hangingPunct="0">
                <a:spcBef>
                  <a:spcPct val="50000"/>
                </a:spcBef>
                <a:defRPr/>
              </a:pPr>
              <a:r>
                <a:rPr lang="pl-PL" sz="4000">
                  <a:solidFill>
                    <a:schemeClr val="bg1"/>
                  </a:solidFill>
                  <a:latin typeface="Arial" charset="0"/>
                </a:rPr>
                <a:t>ITC</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ctr" rtl="0" eaLnBrk="0" fontAlgn="base" hangingPunct="0">
        <a:spcBef>
          <a:spcPct val="0"/>
        </a:spcBef>
        <a:spcAft>
          <a:spcPct val="0"/>
        </a:spcAft>
        <a:defRPr sz="3200">
          <a:solidFill>
            <a:srgbClr val="FF0000"/>
          </a:solidFill>
          <a:latin typeface="+mj-lt"/>
          <a:ea typeface="+mj-ea"/>
          <a:cs typeface="+mj-cs"/>
        </a:defRPr>
      </a:lvl1pPr>
      <a:lvl2pPr algn="ctr" rtl="0" eaLnBrk="0" fontAlgn="base" hangingPunct="0">
        <a:spcBef>
          <a:spcPct val="0"/>
        </a:spcBef>
        <a:spcAft>
          <a:spcPct val="0"/>
        </a:spcAft>
        <a:defRPr sz="3200">
          <a:solidFill>
            <a:srgbClr val="FF0000"/>
          </a:solidFill>
          <a:latin typeface="Arial" charset="0"/>
        </a:defRPr>
      </a:lvl2pPr>
      <a:lvl3pPr algn="ctr" rtl="0" eaLnBrk="0" fontAlgn="base" hangingPunct="0">
        <a:spcBef>
          <a:spcPct val="0"/>
        </a:spcBef>
        <a:spcAft>
          <a:spcPct val="0"/>
        </a:spcAft>
        <a:defRPr sz="3200">
          <a:solidFill>
            <a:srgbClr val="FF0000"/>
          </a:solidFill>
          <a:latin typeface="Arial" charset="0"/>
        </a:defRPr>
      </a:lvl3pPr>
      <a:lvl4pPr algn="ctr" rtl="0" eaLnBrk="0" fontAlgn="base" hangingPunct="0">
        <a:spcBef>
          <a:spcPct val="0"/>
        </a:spcBef>
        <a:spcAft>
          <a:spcPct val="0"/>
        </a:spcAft>
        <a:defRPr sz="3200">
          <a:solidFill>
            <a:srgbClr val="FF0000"/>
          </a:solidFill>
          <a:latin typeface="Arial" charset="0"/>
        </a:defRPr>
      </a:lvl4pPr>
      <a:lvl5pPr algn="ctr" rtl="0" eaLnBrk="0" fontAlgn="base" hangingPunct="0">
        <a:spcBef>
          <a:spcPct val="0"/>
        </a:spcBef>
        <a:spcAft>
          <a:spcPct val="0"/>
        </a:spcAft>
        <a:defRPr sz="3200">
          <a:solidFill>
            <a:srgbClr val="FF0000"/>
          </a:solidFill>
          <a:latin typeface="Arial" charset="0"/>
        </a:defRPr>
      </a:lvl5pPr>
      <a:lvl6pPr marL="457200" algn="ctr" rtl="0" fontAlgn="base">
        <a:spcBef>
          <a:spcPct val="0"/>
        </a:spcBef>
        <a:spcAft>
          <a:spcPct val="0"/>
        </a:spcAft>
        <a:defRPr sz="3200">
          <a:solidFill>
            <a:srgbClr val="FF0000"/>
          </a:solidFill>
          <a:latin typeface="Arial" charset="0"/>
        </a:defRPr>
      </a:lvl6pPr>
      <a:lvl7pPr marL="914400" algn="ctr" rtl="0" fontAlgn="base">
        <a:spcBef>
          <a:spcPct val="0"/>
        </a:spcBef>
        <a:spcAft>
          <a:spcPct val="0"/>
        </a:spcAft>
        <a:defRPr sz="3200">
          <a:solidFill>
            <a:srgbClr val="FF0000"/>
          </a:solidFill>
          <a:latin typeface="Arial" charset="0"/>
        </a:defRPr>
      </a:lvl7pPr>
      <a:lvl8pPr marL="1371600" algn="ctr" rtl="0" fontAlgn="base">
        <a:spcBef>
          <a:spcPct val="0"/>
        </a:spcBef>
        <a:spcAft>
          <a:spcPct val="0"/>
        </a:spcAft>
        <a:defRPr sz="3200">
          <a:solidFill>
            <a:srgbClr val="FF0000"/>
          </a:solidFill>
          <a:latin typeface="Arial" charset="0"/>
        </a:defRPr>
      </a:lvl8pPr>
      <a:lvl9pPr marL="1828800" algn="ctr" rtl="0" fontAlgn="base">
        <a:spcBef>
          <a:spcPct val="0"/>
        </a:spcBef>
        <a:spcAft>
          <a:spcPct val="0"/>
        </a:spcAft>
        <a:defRPr sz="3200">
          <a:solidFill>
            <a:srgbClr val="FF0000"/>
          </a:solidFill>
          <a:latin typeface="Arial" charset="0"/>
        </a:defRPr>
      </a:lvl9pPr>
    </p:titleStyle>
    <p:bodyStyle>
      <a:lvl1pPr marL="342900" indent="-342900" algn="l" rtl="0" eaLnBrk="0" fontAlgn="base" hangingPunct="0">
        <a:spcBef>
          <a:spcPct val="20000"/>
        </a:spcBef>
        <a:spcAft>
          <a:spcPct val="0"/>
        </a:spcAft>
        <a:buChar char="•"/>
        <a:defRPr sz="2400">
          <a:solidFill>
            <a:srgbClr val="0000FF"/>
          </a:solidFill>
          <a:latin typeface="+mn-lt"/>
          <a:ea typeface="+mn-ea"/>
          <a:cs typeface="+mn-cs"/>
        </a:defRPr>
      </a:lvl1pPr>
      <a:lvl2pPr marL="742950" indent="-285750" algn="l" rtl="0" eaLnBrk="0" fontAlgn="base" hangingPunct="0">
        <a:spcBef>
          <a:spcPct val="20000"/>
        </a:spcBef>
        <a:spcAft>
          <a:spcPct val="0"/>
        </a:spcAft>
        <a:buChar char="–"/>
        <a:defRPr sz="2000">
          <a:solidFill>
            <a:srgbClr val="0000FF"/>
          </a:solidFill>
          <a:latin typeface="+mn-lt"/>
        </a:defRPr>
      </a:lvl2pPr>
      <a:lvl3pPr marL="1143000" indent="-228600" algn="l" rtl="0" eaLnBrk="0" fontAlgn="base" hangingPunct="0">
        <a:spcBef>
          <a:spcPct val="20000"/>
        </a:spcBef>
        <a:spcAft>
          <a:spcPct val="0"/>
        </a:spcAft>
        <a:buChar char="•"/>
        <a:defRPr>
          <a:solidFill>
            <a:srgbClr val="0000FF"/>
          </a:solidFill>
          <a:latin typeface="+mn-lt"/>
        </a:defRPr>
      </a:lvl3pPr>
      <a:lvl4pPr marL="1600200" indent="-228600" algn="l" rtl="0" eaLnBrk="0" fontAlgn="base" hangingPunct="0">
        <a:spcBef>
          <a:spcPct val="20000"/>
        </a:spcBef>
        <a:spcAft>
          <a:spcPct val="0"/>
        </a:spcAft>
        <a:buChar char="–"/>
        <a:defRPr sz="1600">
          <a:solidFill>
            <a:srgbClr val="0000FF"/>
          </a:solidFill>
          <a:latin typeface="+mn-lt"/>
        </a:defRPr>
      </a:lvl4pPr>
      <a:lvl5pPr marL="2057400" indent="-228600" algn="l" rtl="0" eaLnBrk="0" fontAlgn="base" hangingPunct="0">
        <a:spcBef>
          <a:spcPct val="20000"/>
        </a:spcBef>
        <a:spcAft>
          <a:spcPct val="0"/>
        </a:spcAft>
        <a:buChar char="»"/>
        <a:defRPr sz="1400">
          <a:solidFill>
            <a:srgbClr val="0000FF"/>
          </a:solidFill>
          <a:latin typeface="+mn-lt"/>
        </a:defRPr>
      </a:lvl5pPr>
      <a:lvl6pPr marL="2514600" indent="-228600" algn="l" rtl="0" fontAlgn="base">
        <a:spcBef>
          <a:spcPct val="20000"/>
        </a:spcBef>
        <a:spcAft>
          <a:spcPct val="0"/>
        </a:spcAft>
        <a:buChar char="»"/>
        <a:defRPr sz="1400">
          <a:solidFill>
            <a:srgbClr val="0000FF"/>
          </a:solidFill>
          <a:latin typeface="+mn-lt"/>
        </a:defRPr>
      </a:lvl6pPr>
      <a:lvl7pPr marL="2971800" indent="-228600" algn="l" rtl="0" fontAlgn="base">
        <a:spcBef>
          <a:spcPct val="20000"/>
        </a:spcBef>
        <a:spcAft>
          <a:spcPct val="0"/>
        </a:spcAft>
        <a:buChar char="»"/>
        <a:defRPr sz="1400">
          <a:solidFill>
            <a:srgbClr val="0000FF"/>
          </a:solidFill>
          <a:latin typeface="+mn-lt"/>
        </a:defRPr>
      </a:lvl7pPr>
      <a:lvl8pPr marL="3429000" indent="-228600" algn="l" rtl="0" fontAlgn="base">
        <a:spcBef>
          <a:spcPct val="20000"/>
        </a:spcBef>
        <a:spcAft>
          <a:spcPct val="0"/>
        </a:spcAft>
        <a:buChar char="»"/>
        <a:defRPr sz="1400">
          <a:solidFill>
            <a:srgbClr val="0000FF"/>
          </a:solidFill>
          <a:latin typeface="+mn-lt"/>
        </a:defRPr>
      </a:lvl8pPr>
      <a:lvl9pPr marL="3886200" indent="-228600" algn="l" rtl="0" fontAlgn="base">
        <a:spcBef>
          <a:spcPct val="20000"/>
        </a:spcBef>
        <a:spcAft>
          <a:spcPct val="0"/>
        </a:spcAft>
        <a:buChar char="»"/>
        <a:defRPr sz="1400">
          <a:solidFill>
            <a:srgbClr val="0000FF"/>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8"/>
          <p:cNvSpPr>
            <a:spLocks noChangeShapeType="1"/>
          </p:cNvSpPr>
          <p:nvPr/>
        </p:nvSpPr>
        <p:spPr bwMode="auto">
          <a:xfrm>
            <a:off x="228600" y="1447800"/>
            <a:ext cx="86868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pl-PL" dirty="0"/>
          </a:p>
        </p:txBody>
      </p:sp>
      <p:sp>
        <p:nvSpPr>
          <p:cNvPr id="4099" name="Text Box 24"/>
          <p:cNvSpPr txBox="1">
            <a:spLocks noChangeArrowheads="1"/>
          </p:cNvSpPr>
          <p:nvPr/>
        </p:nvSpPr>
        <p:spPr bwMode="auto">
          <a:xfrm>
            <a:off x="1367947" y="6480018"/>
            <a:ext cx="6408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pl-PL" sz="1800" dirty="0" smtClean="0">
                <a:solidFill>
                  <a:srgbClr val="FF0000"/>
                </a:solidFill>
                <a:latin typeface="Arial" charset="0"/>
              </a:rPr>
              <a:t>Seminarium </a:t>
            </a:r>
            <a:r>
              <a:rPr lang="pl-PL" sz="1800" dirty="0" smtClean="0">
                <a:solidFill>
                  <a:srgbClr val="FF0000"/>
                </a:solidFill>
                <a:latin typeface="Arial" charset="0"/>
              </a:rPr>
              <a:t>doktoranckie, </a:t>
            </a:r>
            <a:r>
              <a:rPr lang="pl-PL" sz="1800" dirty="0">
                <a:solidFill>
                  <a:srgbClr val="FF0000"/>
                </a:solidFill>
                <a:latin typeface="Arial" charset="0"/>
              </a:rPr>
              <a:t>Warszawa</a:t>
            </a:r>
            <a:r>
              <a:rPr lang="pl-PL" sz="1800" dirty="0" smtClean="0">
                <a:solidFill>
                  <a:srgbClr val="FF0000"/>
                </a:solidFill>
                <a:latin typeface="Arial" charset="0"/>
              </a:rPr>
              <a:t>, </a:t>
            </a:r>
            <a:r>
              <a:rPr lang="pl-PL" sz="1800" dirty="0" smtClean="0">
                <a:solidFill>
                  <a:srgbClr val="FF0000"/>
                </a:solidFill>
                <a:latin typeface="Arial" charset="0"/>
              </a:rPr>
              <a:t>28 </a:t>
            </a:r>
            <a:r>
              <a:rPr lang="pl-PL" sz="1800" dirty="0" smtClean="0">
                <a:solidFill>
                  <a:srgbClr val="FF0000"/>
                </a:solidFill>
                <a:latin typeface="Arial" charset="0"/>
              </a:rPr>
              <a:t>stycznia 2015 </a:t>
            </a:r>
            <a:r>
              <a:rPr lang="pl-PL" sz="1800" dirty="0">
                <a:solidFill>
                  <a:srgbClr val="FF0000"/>
                </a:solidFill>
                <a:latin typeface="Arial" charset="0"/>
              </a:rPr>
              <a:t>r.</a:t>
            </a:r>
          </a:p>
        </p:txBody>
      </p:sp>
      <p:sp>
        <p:nvSpPr>
          <p:cNvPr id="4100" name="Rectangle 26"/>
          <p:cNvSpPr>
            <a:spLocks noChangeArrowheads="1"/>
          </p:cNvSpPr>
          <p:nvPr/>
        </p:nvSpPr>
        <p:spPr bwMode="auto">
          <a:xfrm>
            <a:off x="1666875" y="3057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l-PL" dirty="0"/>
          </a:p>
        </p:txBody>
      </p:sp>
      <p:pic>
        <p:nvPicPr>
          <p:cNvPr id="4101"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100138" cy="114300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102" name="Group 32"/>
          <p:cNvGrpSpPr>
            <a:grpSpLocks/>
          </p:cNvGrpSpPr>
          <p:nvPr/>
        </p:nvGrpSpPr>
        <p:grpSpPr bwMode="auto">
          <a:xfrm>
            <a:off x="228600" y="228600"/>
            <a:ext cx="1066800" cy="1066800"/>
            <a:chOff x="240" y="144"/>
            <a:chExt cx="672" cy="672"/>
          </a:xfrm>
        </p:grpSpPr>
        <p:sp>
          <p:nvSpPr>
            <p:cNvPr id="4108" name="Rectangle 33"/>
            <p:cNvSpPr>
              <a:spLocks noChangeArrowheads="1"/>
            </p:cNvSpPr>
            <p:nvPr/>
          </p:nvSpPr>
          <p:spPr bwMode="auto">
            <a:xfrm>
              <a:off x="240" y="144"/>
              <a:ext cx="672" cy="67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dirty="0"/>
            </a:p>
          </p:txBody>
        </p:sp>
        <p:sp>
          <p:nvSpPr>
            <p:cNvPr id="4109" name="Text Box 34"/>
            <p:cNvSpPr txBox="1">
              <a:spLocks noChangeArrowheads="1"/>
            </p:cNvSpPr>
            <p:nvPr/>
          </p:nvSpPr>
          <p:spPr bwMode="auto">
            <a:xfrm>
              <a:off x="288" y="432"/>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pl-PL" sz="4000" dirty="0">
                  <a:solidFill>
                    <a:schemeClr val="bg1"/>
                  </a:solidFill>
                  <a:latin typeface="Arial" charset="0"/>
                </a:rPr>
                <a:t>ITC</a:t>
              </a:r>
            </a:p>
          </p:txBody>
        </p:sp>
      </p:grpSp>
      <p:sp useBgFill="1">
        <p:nvSpPr>
          <p:cNvPr id="2083" name="Rectangle 35"/>
          <p:cNvSpPr>
            <a:spLocks noGrp="1" noChangeArrowheads="1"/>
          </p:cNvSpPr>
          <p:nvPr>
            <p:ph type="ctrTitle"/>
          </p:nvPr>
        </p:nvSpPr>
        <p:spPr>
          <a:xfrm>
            <a:off x="685800" y="2281328"/>
            <a:ext cx="7772400" cy="1306063"/>
          </a:xfrm>
          <a:ln cap="flat" algn="ctr">
            <a:solidFill>
              <a:schemeClr val="bg2"/>
            </a:solidFill>
          </a:ln>
          <a:effectLst>
            <a:outerShdw dist="107763" dir="2700000" algn="ctr" rotWithShape="0">
              <a:schemeClr val="bg2"/>
            </a:outerShdw>
          </a:effectLst>
        </p:spPr>
        <p:txBody>
          <a:bodyPr anchor="t">
            <a:spAutoFit/>
          </a:bodyPr>
          <a:lstStyle/>
          <a:p>
            <a:pPr eaLnBrk="1" hangingPunct="1">
              <a:lnSpc>
                <a:spcPct val="130000"/>
              </a:lnSpc>
              <a:spcBef>
                <a:spcPct val="50000"/>
              </a:spcBef>
              <a:defRPr/>
            </a:pPr>
            <a:r>
              <a:rPr lang="pl-PL" b="1" i="1" dirty="0" smtClean="0"/>
              <a:t>Wybrane zagadnienia dotyczące węglanowych ogniw paliwowych</a:t>
            </a:r>
            <a:endParaRPr lang="pl-PL" b="1" i="1" dirty="0" smtClean="0"/>
          </a:p>
        </p:txBody>
      </p:sp>
      <p:sp>
        <p:nvSpPr>
          <p:cNvPr id="4104" name="Rectangle 36"/>
          <p:cNvSpPr>
            <a:spLocks noGrp="1" noChangeArrowheads="1"/>
          </p:cNvSpPr>
          <p:nvPr>
            <p:ph type="subTitle" idx="1"/>
          </p:nvPr>
        </p:nvSpPr>
        <p:spPr>
          <a:xfrm>
            <a:off x="2043113" y="4511675"/>
            <a:ext cx="6400800" cy="1228725"/>
          </a:xfrm>
        </p:spPr>
        <p:txBody>
          <a:bodyPr/>
          <a:lstStyle/>
          <a:p>
            <a:pPr algn="r" eaLnBrk="1" hangingPunct="1">
              <a:lnSpc>
                <a:spcPct val="90000"/>
              </a:lnSpc>
            </a:pPr>
            <a:endParaRPr lang="pl-PL" b="1" dirty="0" smtClean="0"/>
          </a:p>
          <a:p>
            <a:pPr algn="r" eaLnBrk="1" hangingPunct="1">
              <a:lnSpc>
                <a:spcPct val="90000"/>
              </a:lnSpc>
            </a:pPr>
            <a:r>
              <a:rPr lang="pl-PL" b="1" dirty="0" smtClean="0"/>
              <a:t>mgr inż. Rafał BERNAT</a:t>
            </a:r>
          </a:p>
          <a:p>
            <a:pPr algn="r" eaLnBrk="1" hangingPunct="1">
              <a:lnSpc>
                <a:spcPct val="90000"/>
              </a:lnSpc>
            </a:pPr>
            <a:r>
              <a:rPr lang="pl-PL" b="1" dirty="0" smtClean="0"/>
              <a:t>	</a:t>
            </a:r>
            <a:endParaRPr lang="pl-PL" b="1" u="sng" dirty="0" smtClean="0"/>
          </a:p>
        </p:txBody>
      </p:sp>
      <p:sp>
        <p:nvSpPr>
          <p:cNvPr id="4105" name="Text Box 37"/>
          <p:cNvSpPr txBox="1">
            <a:spLocks noChangeArrowheads="1"/>
          </p:cNvSpPr>
          <p:nvPr/>
        </p:nvSpPr>
        <p:spPr bwMode="auto">
          <a:xfrm>
            <a:off x="1409700" y="152400"/>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pl-PL" sz="3200" dirty="0">
                <a:solidFill>
                  <a:srgbClr val="FF0000"/>
                </a:solidFill>
                <a:latin typeface="Arial" charset="0"/>
              </a:rPr>
              <a:t>INSTYTUT TECHNIKI CIEPLNEJ</a:t>
            </a:r>
          </a:p>
        </p:txBody>
      </p:sp>
      <p:sp>
        <p:nvSpPr>
          <p:cNvPr id="4106" name="Text Box 38"/>
          <p:cNvSpPr txBox="1">
            <a:spLocks noChangeArrowheads="1"/>
          </p:cNvSpPr>
          <p:nvPr/>
        </p:nvSpPr>
        <p:spPr bwMode="auto">
          <a:xfrm>
            <a:off x="4724400" y="609600"/>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spcBef>
                <a:spcPct val="50000"/>
              </a:spcBef>
            </a:pPr>
            <a:r>
              <a:rPr lang="pl-PL" sz="1600" b="0" dirty="0">
                <a:solidFill>
                  <a:srgbClr val="FF0000"/>
                </a:solidFill>
                <a:latin typeface="Arial" charset="0"/>
              </a:rPr>
              <a:t>im. Bohdana Stefanowskiego</a:t>
            </a:r>
          </a:p>
        </p:txBody>
      </p:sp>
      <p:sp>
        <p:nvSpPr>
          <p:cNvPr id="4107" name="Text Box 39"/>
          <p:cNvSpPr txBox="1">
            <a:spLocks noChangeArrowheads="1"/>
          </p:cNvSpPr>
          <p:nvPr/>
        </p:nvSpPr>
        <p:spPr bwMode="auto">
          <a:xfrm>
            <a:off x="2209800" y="914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pl-PL" b="0" dirty="0">
                <a:latin typeface="Arial" charset="0"/>
              </a:rPr>
              <a:t>POLITECHNIKA WARSZAWSKA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10</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0" name="Immagine 13" descr="Immagine 00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9001" y="1694400"/>
            <a:ext cx="3405998" cy="4536000"/>
          </a:xfrm>
          <a:prstGeom prst="rect">
            <a:avLst/>
          </a:prstGeom>
          <a:noFill/>
          <a:ln>
            <a:noFill/>
          </a:ln>
        </p:spPr>
      </p:pic>
    </p:spTree>
    <p:extLst>
      <p:ext uri="{BB962C8B-B14F-4D97-AF65-F5344CB8AC3E}">
        <p14:creationId xmlns:p14="http://schemas.microsoft.com/office/powerpoint/2010/main" val="3871324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11</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8" name="Immagine 12" descr="Immagine 01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0298" y="1802400"/>
            <a:ext cx="5783404" cy="4320000"/>
          </a:xfrm>
          <a:prstGeom prst="rect">
            <a:avLst/>
          </a:prstGeom>
          <a:noFill/>
          <a:ln>
            <a:noFill/>
          </a:ln>
        </p:spPr>
      </p:pic>
    </p:spTree>
    <p:extLst>
      <p:ext uri="{BB962C8B-B14F-4D97-AF65-F5344CB8AC3E}">
        <p14:creationId xmlns:p14="http://schemas.microsoft.com/office/powerpoint/2010/main" val="23211251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12</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0" name="Immagine 11" descr="Immagine 01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8536" y="1658400"/>
            <a:ext cx="3446928" cy="4608000"/>
          </a:xfrm>
          <a:prstGeom prst="rect">
            <a:avLst/>
          </a:prstGeom>
          <a:noFill/>
          <a:ln>
            <a:noFill/>
          </a:ln>
        </p:spPr>
      </p:pic>
    </p:spTree>
    <p:extLst>
      <p:ext uri="{BB962C8B-B14F-4D97-AF65-F5344CB8AC3E}">
        <p14:creationId xmlns:p14="http://schemas.microsoft.com/office/powerpoint/2010/main" val="804770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13</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398" y="2436922"/>
            <a:ext cx="6019730" cy="3050955"/>
          </a:xfrm>
          <a:prstGeom prst="rect">
            <a:avLst/>
          </a:prstGeom>
        </p:spPr>
      </p:pic>
    </p:spTree>
    <p:extLst>
      <p:ext uri="{BB962C8B-B14F-4D97-AF65-F5344CB8AC3E}">
        <p14:creationId xmlns:p14="http://schemas.microsoft.com/office/powerpoint/2010/main" val="2217418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14</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8" name="Immagine 15" descr="Immagine 00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827" y="1802400"/>
            <a:ext cx="5760346" cy="4320000"/>
          </a:xfrm>
          <a:prstGeom prst="rect">
            <a:avLst/>
          </a:prstGeom>
          <a:noFill/>
          <a:ln>
            <a:noFill/>
          </a:ln>
        </p:spPr>
      </p:pic>
    </p:spTree>
    <p:extLst>
      <p:ext uri="{BB962C8B-B14F-4D97-AF65-F5344CB8AC3E}">
        <p14:creationId xmlns:p14="http://schemas.microsoft.com/office/powerpoint/2010/main" val="351519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MCFC - komponenty</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15</a:t>
            </a:fld>
            <a:endParaRPr lang="pl-PL"/>
          </a:p>
        </p:txBody>
      </p:sp>
      <p:pic>
        <p:nvPicPr>
          <p:cNvPr id="6" name="Obraz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301" y="1604592"/>
            <a:ext cx="7205472" cy="4791816"/>
          </a:xfrm>
          <a:prstGeom prst="rect">
            <a:avLst/>
          </a:prstGeom>
        </p:spPr>
      </p:pic>
    </p:spTree>
    <p:extLst>
      <p:ext uri="{BB962C8B-B14F-4D97-AF65-F5344CB8AC3E}">
        <p14:creationId xmlns:p14="http://schemas.microsoft.com/office/powerpoint/2010/main" val="32429377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t>Wstęp – węglanowe ogniwa paliwowe (MCFC)</a:t>
            </a:r>
          </a:p>
          <a:p>
            <a:r>
              <a:rPr lang="pl-PL" dirty="0" smtClean="0"/>
              <a:t>Produkcja komponentów węglanowych ogniw paliwowych</a:t>
            </a:r>
          </a:p>
          <a:p>
            <a:r>
              <a:rPr lang="pl-PL" dirty="0" smtClean="0">
                <a:solidFill>
                  <a:srgbClr val="FF0000"/>
                </a:solidFill>
              </a:rPr>
              <a:t>Budowa i zasada działania ogniw MCFC</a:t>
            </a:r>
          </a:p>
          <a:p>
            <a:r>
              <a:rPr lang="pl-PL" dirty="0" smtClean="0"/>
              <a:t>Separacja CO</a:t>
            </a:r>
            <a:r>
              <a:rPr lang="pl-PL" baseline="-25000" dirty="0" smtClean="0"/>
              <a:t>2</a:t>
            </a:r>
            <a:r>
              <a:rPr lang="pl-PL" dirty="0" smtClean="0"/>
              <a:t> za pomocą węglanowych ogniw paliwowych</a:t>
            </a:r>
          </a:p>
          <a:p>
            <a:r>
              <a:rPr lang="pl-PL" dirty="0" smtClean="0"/>
              <a:t>Cząstki stałe pochodzące ze spalania paliw</a:t>
            </a:r>
          </a:p>
          <a:p>
            <a:r>
              <a:rPr lang="pl-PL" dirty="0" smtClean="0"/>
              <a:t>Możliwy wpływ na elektrody węglanowych ogniw paliwowych</a:t>
            </a:r>
          </a:p>
          <a:p>
            <a:r>
              <a:rPr lang="pl-PL" dirty="0"/>
              <a:t>Podsumowanie</a:t>
            </a:r>
          </a:p>
          <a:p>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16</a:t>
            </a:fld>
            <a:endParaRPr lang="pl-PL" dirty="0"/>
          </a:p>
        </p:txBody>
      </p:sp>
    </p:spTree>
    <p:extLst>
      <p:ext uri="{BB962C8B-B14F-4D97-AF65-F5344CB8AC3E}">
        <p14:creationId xmlns:p14="http://schemas.microsoft.com/office/powerpoint/2010/main" val="82684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Pojedyncze ogniwo</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17</a:t>
            </a:fld>
            <a:endParaRPr lang="pl-PL"/>
          </a:p>
        </p:txBody>
      </p:sp>
      <p:pic>
        <p:nvPicPr>
          <p:cNvPr id="1027" name="Picture 3" descr="pojedyńcze ogniw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723" y="2499360"/>
            <a:ext cx="7188954" cy="309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95621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MCFC - komponenty</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18</a:t>
            </a:fld>
            <a:endParaRPr lang="pl-PL"/>
          </a:p>
        </p:txBody>
      </p:sp>
      <p:pic>
        <p:nvPicPr>
          <p:cNvPr id="6" name="Symbol zastępczy zawartości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3853" y="1710944"/>
            <a:ext cx="6754368" cy="4502911"/>
          </a:xfrm>
        </p:spPr>
      </p:pic>
    </p:spTree>
    <p:extLst>
      <p:ext uri="{BB962C8B-B14F-4D97-AF65-F5344CB8AC3E}">
        <p14:creationId xmlns:p14="http://schemas.microsoft.com/office/powerpoint/2010/main" val="3625910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Stos ogniw</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19</a:t>
            </a:fld>
            <a:endParaRPr lang="pl-PL"/>
          </a:p>
        </p:txBody>
      </p:sp>
      <p:pic>
        <p:nvPicPr>
          <p:cNvPr id="8194" name="Picture 2" descr="ogniwo wloc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538" y="885825"/>
            <a:ext cx="62261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4126341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solidFill>
                  <a:srgbClr val="FF0000"/>
                </a:solidFill>
              </a:rPr>
              <a:t>Wstęp – węglanowe ogniwa paliwowe (MCFC)</a:t>
            </a:r>
          </a:p>
          <a:p>
            <a:r>
              <a:rPr lang="pl-PL" dirty="0" smtClean="0"/>
              <a:t>Produkcja komponentów węglanowych ogniw paliwowych</a:t>
            </a:r>
          </a:p>
          <a:p>
            <a:r>
              <a:rPr lang="pl-PL" dirty="0" smtClean="0"/>
              <a:t>Budowa i zasada działania ogniw MCFC</a:t>
            </a:r>
          </a:p>
          <a:p>
            <a:r>
              <a:rPr lang="pl-PL" dirty="0" smtClean="0"/>
              <a:t>Separacja CO</a:t>
            </a:r>
            <a:r>
              <a:rPr lang="pl-PL" baseline="-25000" dirty="0" smtClean="0"/>
              <a:t>2</a:t>
            </a:r>
            <a:r>
              <a:rPr lang="pl-PL" dirty="0" smtClean="0"/>
              <a:t> za pomocą węglanowych ogniw paliwowych</a:t>
            </a:r>
          </a:p>
          <a:p>
            <a:r>
              <a:rPr lang="pl-PL" dirty="0" smtClean="0"/>
              <a:t>Cząstki stałe pochodzące ze spalania paliw</a:t>
            </a:r>
          </a:p>
          <a:p>
            <a:r>
              <a:rPr lang="pl-PL" dirty="0" smtClean="0"/>
              <a:t>Możliwy wpływ na elektrody węglanowych ogniw paliwowych</a:t>
            </a:r>
          </a:p>
          <a:p>
            <a:r>
              <a:rPr lang="pl-PL" dirty="0"/>
              <a:t>Podsumowanie</a:t>
            </a:r>
          </a:p>
          <a:p>
            <a:endParaRPr lang="pl-PL" dirty="0"/>
          </a:p>
        </p:txBody>
      </p:sp>
      <p:sp>
        <p:nvSpPr>
          <p:cNvPr id="4" name="Symbol zastępczy stopki 3"/>
          <p:cNvSpPr>
            <a:spLocks noGrp="1"/>
          </p:cNvSpPr>
          <p:nvPr>
            <p:ph type="ftr" sz="quarter" idx="11"/>
          </p:nvPr>
        </p:nvSpPr>
        <p:spPr/>
        <p:txBody>
          <a:bodyPr/>
          <a:lstStyle/>
          <a:p>
            <a:pPr>
              <a:defRPr/>
            </a:pPr>
            <a:r>
              <a:rPr lang="pl-PL" dirty="0" smtClean="0"/>
              <a:t>Seminarium </a:t>
            </a:r>
            <a:r>
              <a:rPr lang="pl-PL" dirty="0" smtClean="0"/>
              <a:t>doktoranckie, </a:t>
            </a:r>
            <a:r>
              <a:rPr lang="pl-PL" dirty="0" smtClean="0"/>
              <a:t>Warszawa, </a:t>
            </a:r>
            <a:r>
              <a:rPr lang="pl-PL" dirty="0" smtClean="0"/>
              <a:t>28 </a:t>
            </a:r>
            <a:r>
              <a:rPr lang="pl-PL" dirty="0" smtClean="0"/>
              <a:t>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a:t>
            </a:fld>
            <a:endParaRPr lang="pl-PL" dirty="0"/>
          </a:p>
        </p:txBody>
      </p:sp>
    </p:spTree>
    <p:extLst>
      <p:ext uri="{BB962C8B-B14F-4D97-AF65-F5344CB8AC3E}">
        <p14:creationId xmlns:p14="http://schemas.microsoft.com/office/powerpoint/2010/main" val="3572853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Stos ogniw</a:t>
            </a:r>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20</a:t>
            </a:fld>
            <a:endParaRPr lang="pl-PL"/>
          </a:p>
        </p:txBody>
      </p:sp>
      <p:pic>
        <p:nvPicPr>
          <p:cNvPr id="3"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0087" y="1615504"/>
            <a:ext cx="7363826" cy="4139120"/>
          </a:xfrm>
          <a:prstGeom prst="rect">
            <a:avLst/>
          </a:prstGeom>
        </p:spPr>
      </p:pic>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19204901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Zasada działania węglanowego ogniwa paliwowego</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21</a:t>
            </a:fld>
            <a:endParaRPr lang="pl-PL"/>
          </a:p>
        </p:txBody>
      </p:sp>
      <p:pic>
        <p:nvPicPr>
          <p:cNvPr id="8" name="Obraz 7"/>
          <p:cNvPicPr>
            <a:picLocks noChangeAspect="1"/>
          </p:cNvPicPr>
          <p:nvPr/>
        </p:nvPicPr>
        <p:blipFill>
          <a:blip r:embed="rId2"/>
          <a:stretch>
            <a:fillRect/>
          </a:stretch>
        </p:blipFill>
        <p:spPr>
          <a:xfrm>
            <a:off x="1659373" y="1661977"/>
            <a:ext cx="5663328" cy="4600845"/>
          </a:xfrm>
          <a:prstGeom prst="rect">
            <a:avLst/>
          </a:prstGeom>
        </p:spPr>
      </p:pic>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491588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t>Wstęp – węglanowe ogniwa paliwowe (MCFC)</a:t>
            </a:r>
          </a:p>
          <a:p>
            <a:r>
              <a:rPr lang="pl-PL" dirty="0" smtClean="0"/>
              <a:t>Produkcja komponentów węglanowych ogniw paliwowych</a:t>
            </a:r>
          </a:p>
          <a:p>
            <a:r>
              <a:rPr lang="pl-PL" dirty="0" smtClean="0"/>
              <a:t>Budowa i zasada działania ogniw MCFC</a:t>
            </a:r>
          </a:p>
          <a:p>
            <a:r>
              <a:rPr lang="pl-PL" dirty="0" smtClean="0">
                <a:solidFill>
                  <a:srgbClr val="FF0000"/>
                </a:solidFill>
              </a:rPr>
              <a:t>Separacja CO</a:t>
            </a:r>
            <a:r>
              <a:rPr lang="pl-PL" baseline="-25000" dirty="0" smtClean="0">
                <a:solidFill>
                  <a:srgbClr val="FF0000"/>
                </a:solidFill>
              </a:rPr>
              <a:t>2</a:t>
            </a:r>
            <a:r>
              <a:rPr lang="pl-PL" dirty="0" smtClean="0">
                <a:solidFill>
                  <a:srgbClr val="FF0000"/>
                </a:solidFill>
              </a:rPr>
              <a:t> za pomocą węglanowych ogniw paliwowych</a:t>
            </a:r>
          </a:p>
          <a:p>
            <a:r>
              <a:rPr lang="pl-PL" dirty="0" smtClean="0"/>
              <a:t>Cząstki stałe pochodzące ze spalania paliw</a:t>
            </a:r>
          </a:p>
          <a:p>
            <a:r>
              <a:rPr lang="pl-PL" dirty="0" smtClean="0"/>
              <a:t>Możliwy wpływ na elektrody węglanowych ogniw paliwowych</a:t>
            </a:r>
          </a:p>
          <a:p>
            <a:r>
              <a:rPr lang="pl-PL" dirty="0"/>
              <a:t>Podsumowanie</a:t>
            </a:r>
          </a:p>
          <a:p>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22</a:t>
            </a:fld>
            <a:endParaRPr lang="pl-PL" dirty="0"/>
          </a:p>
        </p:txBody>
      </p:sp>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3638586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543050" y="228600"/>
            <a:ext cx="6183630" cy="1143000"/>
          </a:xfrm>
        </p:spPr>
        <p:txBody>
          <a:bodyPr/>
          <a:lstStyle/>
          <a:p>
            <a:r>
              <a:rPr lang="pl-PL" dirty="0" smtClean="0"/>
              <a:t>Separacja CO</a:t>
            </a:r>
            <a:r>
              <a:rPr lang="pl-PL" baseline="-25000" dirty="0" smtClean="0"/>
              <a:t>2</a:t>
            </a:r>
            <a:r>
              <a:rPr lang="pl-PL" dirty="0" smtClean="0"/>
              <a:t> za pomocą węglanowych ogniw paliwowych</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23</a:t>
            </a:fld>
            <a:endParaRPr lang="pl-PL"/>
          </a:p>
        </p:txBody>
      </p:sp>
      <p:pic>
        <p:nvPicPr>
          <p:cNvPr id="9" name="Obraz 8"/>
          <p:cNvPicPr>
            <a:picLocks noChangeAspect="1"/>
          </p:cNvPicPr>
          <p:nvPr/>
        </p:nvPicPr>
        <p:blipFill>
          <a:blip r:embed="rId2"/>
          <a:stretch>
            <a:fillRect/>
          </a:stretch>
        </p:blipFill>
        <p:spPr>
          <a:xfrm>
            <a:off x="902388" y="1615440"/>
            <a:ext cx="7339223" cy="4693920"/>
          </a:xfrm>
          <a:prstGeom prst="rect">
            <a:avLst/>
          </a:prstGeom>
        </p:spPr>
      </p:pic>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0662942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Blok opalany węglem brunatnym</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24</a:t>
            </a:fld>
            <a:endParaRPr lang="pl-PL"/>
          </a:p>
        </p:txBody>
      </p:sp>
      <p:graphicFrame>
        <p:nvGraphicFramePr>
          <p:cNvPr id="8" name="Wykres 7"/>
          <p:cNvGraphicFramePr>
            <a:graphicFrameLocks/>
          </p:cNvGraphicFramePr>
          <p:nvPr>
            <p:extLst>
              <p:ext uri="{D42A27DB-BD31-4B8C-83A1-F6EECF244321}">
                <p14:modId xmlns:p14="http://schemas.microsoft.com/office/powerpoint/2010/main" val="3777621778"/>
              </p:ext>
            </p:extLst>
          </p:nvPr>
        </p:nvGraphicFramePr>
        <p:xfrm>
          <a:off x="-187382" y="1371600"/>
          <a:ext cx="9331382" cy="5142115"/>
        </p:xfrm>
        <a:graphic>
          <a:graphicData uri="http://schemas.openxmlformats.org/drawingml/2006/chart">
            <c:chart xmlns:c="http://schemas.openxmlformats.org/drawingml/2006/chart" xmlns:r="http://schemas.openxmlformats.org/officeDocument/2006/relationships" r:id="rId2"/>
          </a:graphicData>
        </a:graphic>
      </p:graphicFrame>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926501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Opłacalność inwestycji</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25</a:t>
            </a:fld>
            <a:endParaRPr lang="pl-PL"/>
          </a:p>
        </p:txBody>
      </p:sp>
      <p:pic>
        <p:nvPicPr>
          <p:cNvPr id="3" name="Obraz 2"/>
          <p:cNvPicPr>
            <a:picLocks noChangeAspect="1"/>
          </p:cNvPicPr>
          <p:nvPr/>
        </p:nvPicPr>
        <p:blipFill>
          <a:blip r:embed="rId3"/>
          <a:stretch>
            <a:fillRect/>
          </a:stretch>
        </p:blipFill>
        <p:spPr>
          <a:xfrm>
            <a:off x="514612" y="1874400"/>
            <a:ext cx="8114776" cy="4176000"/>
          </a:xfrm>
          <a:prstGeom prst="rect">
            <a:avLst/>
          </a:prstGeom>
        </p:spPr>
      </p:pic>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797227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t>Wstęp – węglanowe ogniwa paliwowe (MCFC)</a:t>
            </a:r>
          </a:p>
          <a:p>
            <a:r>
              <a:rPr lang="pl-PL" dirty="0" smtClean="0"/>
              <a:t>Produkcja komponentów węglanowych ogniw paliwowych</a:t>
            </a:r>
          </a:p>
          <a:p>
            <a:r>
              <a:rPr lang="pl-PL" dirty="0" smtClean="0"/>
              <a:t>Budowa i zasada działania ogniw MCFC</a:t>
            </a:r>
          </a:p>
          <a:p>
            <a:r>
              <a:rPr lang="pl-PL" dirty="0" smtClean="0"/>
              <a:t>Separacja CO</a:t>
            </a:r>
            <a:r>
              <a:rPr lang="pl-PL" baseline="-25000" dirty="0" smtClean="0"/>
              <a:t>2</a:t>
            </a:r>
            <a:r>
              <a:rPr lang="pl-PL" dirty="0" smtClean="0"/>
              <a:t> za pomocą węglanowych ogniw paliwowych</a:t>
            </a:r>
          </a:p>
          <a:p>
            <a:r>
              <a:rPr lang="pl-PL" dirty="0" smtClean="0">
                <a:solidFill>
                  <a:srgbClr val="FF0000"/>
                </a:solidFill>
              </a:rPr>
              <a:t>Cząstki stałe pochodzące ze spalania paliw</a:t>
            </a:r>
          </a:p>
          <a:p>
            <a:r>
              <a:rPr lang="pl-PL" dirty="0" smtClean="0"/>
              <a:t>Możliwy wpływ na elektrody węglanowych ogniw paliwowych</a:t>
            </a:r>
          </a:p>
          <a:p>
            <a:r>
              <a:rPr lang="pl-PL" dirty="0"/>
              <a:t>Podsumowanie</a:t>
            </a:r>
          </a:p>
          <a:p>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26</a:t>
            </a:fld>
            <a:endParaRPr lang="pl-PL" dirty="0"/>
          </a:p>
        </p:txBody>
      </p:sp>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31582898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Cząstki stałe </a:t>
            </a:r>
            <a:br>
              <a:rPr lang="pl-PL" dirty="0" smtClean="0"/>
            </a:br>
            <a:r>
              <a:rPr lang="pl-PL" dirty="0" smtClean="0"/>
              <a:t>ze spalania węgla - podział</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27</a:t>
            </a:fld>
            <a:endParaRPr lang="pl-PL"/>
          </a:p>
        </p:txBody>
      </p:sp>
      <p:sp>
        <p:nvSpPr>
          <p:cNvPr id="8" name="Symbol zastępczy zawartości 2"/>
          <p:cNvSpPr>
            <a:spLocks noGrp="1"/>
          </p:cNvSpPr>
          <p:nvPr>
            <p:ph idx="1"/>
          </p:nvPr>
        </p:nvSpPr>
        <p:spPr>
          <a:xfrm>
            <a:off x="223838" y="1571625"/>
            <a:ext cx="8724900" cy="4857750"/>
          </a:xfrm>
        </p:spPr>
        <p:txBody>
          <a:bodyPr/>
          <a:lstStyle/>
          <a:p>
            <a:endParaRPr lang="pl-PL" dirty="0" smtClean="0"/>
          </a:p>
          <a:p>
            <a:r>
              <a:rPr lang="pl-PL" dirty="0" smtClean="0"/>
              <a:t>niepalne cząstki, domieszki mineralne w paliwie </a:t>
            </a:r>
            <a:r>
              <a:rPr lang="pl-PL" dirty="0"/>
              <a:t>(D = 3</a:t>
            </a:r>
            <a:r>
              <a:rPr lang="pl-PL" dirty="0" smtClean="0"/>
              <a:t> - 50 µm*)</a:t>
            </a:r>
          </a:p>
          <a:p>
            <a:endParaRPr lang="pl-PL" dirty="0"/>
          </a:p>
          <a:p>
            <a:pPr marL="0" indent="0">
              <a:buNone/>
            </a:pPr>
            <a:endParaRPr lang="pl-PL" dirty="0" smtClean="0"/>
          </a:p>
          <a:p>
            <a:r>
              <a:rPr lang="pl-PL" dirty="0" smtClean="0"/>
              <a:t>palne cząstki węgla, np. przy niedostatecznym wymieszaniu paliwa i utleniacza w trakcie spalania </a:t>
            </a:r>
            <a:r>
              <a:rPr lang="pl-PL" dirty="0"/>
              <a:t>(D = </a:t>
            </a:r>
            <a:r>
              <a:rPr lang="pl-PL" dirty="0" smtClean="0"/>
              <a:t>1 - 50 </a:t>
            </a:r>
            <a:r>
              <a:rPr lang="pl-PL" dirty="0"/>
              <a:t>µm</a:t>
            </a:r>
            <a:r>
              <a:rPr lang="pl-PL" dirty="0" smtClean="0"/>
              <a:t>)</a:t>
            </a:r>
          </a:p>
          <a:p>
            <a:endParaRPr lang="pl-PL" dirty="0"/>
          </a:p>
          <a:p>
            <a:pPr marL="0" indent="0">
              <a:buNone/>
            </a:pPr>
            <a:endParaRPr lang="pl-PL" dirty="0" smtClean="0"/>
          </a:p>
          <a:p>
            <a:r>
              <a:rPr lang="pl-PL" dirty="0" smtClean="0"/>
              <a:t>sadza lotna (D = 0.005 - 0.2 µm)</a:t>
            </a:r>
          </a:p>
          <a:p>
            <a:endParaRPr lang="pl-PL" dirty="0"/>
          </a:p>
        </p:txBody>
      </p:sp>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8641849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Niepalne cząstki</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28</a:t>
            </a:fld>
            <a:endParaRPr lang="pl-PL"/>
          </a:p>
        </p:txBody>
      </p:sp>
      <p:pic>
        <p:nvPicPr>
          <p:cNvPr id="3" name="Obraz 2"/>
          <p:cNvPicPr>
            <a:picLocks noChangeAspect="1"/>
          </p:cNvPicPr>
          <p:nvPr/>
        </p:nvPicPr>
        <p:blipFill>
          <a:blip r:embed="rId3"/>
          <a:stretch>
            <a:fillRect/>
          </a:stretch>
        </p:blipFill>
        <p:spPr>
          <a:xfrm>
            <a:off x="14157" y="1609805"/>
            <a:ext cx="4959163" cy="4705190"/>
          </a:xfrm>
          <a:prstGeom prst="rect">
            <a:avLst/>
          </a:prstGeom>
        </p:spPr>
      </p:pic>
      <p:sp>
        <p:nvSpPr>
          <p:cNvPr id="7" name="pole tekstowe 6"/>
          <p:cNvSpPr txBox="1"/>
          <p:nvPr/>
        </p:nvSpPr>
        <p:spPr>
          <a:xfrm>
            <a:off x="1879600" y="6314995"/>
            <a:ext cx="6187440" cy="184666"/>
          </a:xfrm>
          <a:prstGeom prst="rect">
            <a:avLst/>
          </a:prstGeom>
          <a:noFill/>
        </p:spPr>
        <p:txBody>
          <a:bodyPr wrap="square" rtlCol="0">
            <a:spAutoFit/>
          </a:bodyPr>
          <a:lstStyle/>
          <a:p>
            <a:pPr algn="r"/>
            <a:r>
              <a:rPr lang="pl-PL" sz="600" b="0" dirty="0" smtClean="0"/>
              <a:t>Źródło: Markowski et al., </a:t>
            </a:r>
            <a:r>
              <a:rPr lang="pl-PL" sz="600" b="0" dirty="0" err="1" smtClean="0"/>
              <a:t>Environmental</a:t>
            </a:r>
            <a:r>
              <a:rPr lang="pl-PL" sz="600" b="0" dirty="0" smtClean="0"/>
              <a:t> Science and Technology, Vol. 14, No. 11, pp. 1400-1402 (1980)</a:t>
            </a:r>
            <a:endParaRPr lang="pl-PL" sz="600" b="0" dirty="0"/>
          </a:p>
        </p:txBody>
      </p:sp>
      <p:pic>
        <p:nvPicPr>
          <p:cNvPr id="8" name="Obraz 7"/>
          <p:cNvPicPr>
            <a:picLocks noChangeAspect="1"/>
          </p:cNvPicPr>
          <p:nvPr/>
        </p:nvPicPr>
        <p:blipFill>
          <a:blip r:embed="rId4"/>
          <a:stretch>
            <a:fillRect/>
          </a:stretch>
        </p:blipFill>
        <p:spPr>
          <a:xfrm>
            <a:off x="5003834" y="2263790"/>
            <a:ext cx="4140166" cy="3159014"/>
          </a:xfrm>
          <a:prstGeom prst="rect">
            <a:avLst/>
          </a:prstGeom>
        </p:spPr>
      </p:pic>
      <p:sp>
        <p:nvSpPr>
          <p:cNvPr id="9"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5364112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Sadza lotna</a:t>
            </a:r>
            <a:endParaRPr lang="pl-PL" dirty="0"/>
          </a:p>
        </p:txBody>
      </p:sp>
      <p:pic>
        <p:nvPicPr>
          <p:cNvPr id="6" name="Symbol zastępczy zawartości 5"/>
          <p:cNvPicPr>
            <a:picLocks noGrp="1" noChangeAspect="1"/>
          </p:cNvPicPr>
          <p:nvPr>
            <p:ph idx="1"/>
          </p:nvPr>
        </p:nvPicPr>
        <p:blipFill>
          <a:blip r:embed="rId3"/>
          <a:stretch>
            <a:fillRect/>
          </a:stretch>
        </p:blipFill>
        <p:spPr>
          <a:xfrm>
            <a:off x="0" y="2254233"/>
            <a:ext cx="4181856" cy="3209890"/>
          </a:xfrm>
          <a:prstGeom prst="rect">
            <a:avLst/>
          </a:prstGeom>
        </p:spPr>
      </p:pic>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29</a:t>
            </a:fld>
            <a:endParaRPr lang="pl-PL"/>
          </a:p>
        </p:txBody>
      </p:sp>
      <p:pic>
        <p:nvPicPr>
          <p:cNvPr id="7" name="Obraz 6"/>
          <p:cNvPicPr>
            <a:picLocks noChangeAspect="1"/>
          </p:cNvPicPr>
          <p:nvPr/>
        </p:nvPicPr>
        <p:blipFill>
          <a:blip r:embed="rId4"/>
          <a:stretch>
            <a:fillRect/>
          </a:stretch>
        </p:blipFill>
        <p:spPr>
          <a:xfrm>
            <a:off x="4417180" y="2266569"/>
            <a:ext cx="4726820" cy="3197554"/>
          </a:xfrm>
          <a:prstGeom prst="rect">
            <a:avLst/>
          </a:prstGeom>
        </p:spPr>
      </p:pic>
      <p:sp>
        <p:nvSpPr>
          <p:cNvPr id="8"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40645517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Wstęp – ogniwa paliwowe</a:t>
            </a:r>
            <a:endParaRPr lang="pl-PL" dirty="0"/>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120878471"/>
              </p:ext>
            </p:extLst>
          </p:nvPr>
        </p:nvGraphicFramePr>
        <p:xfrm>
          <a:off x="223838" y="1900809"/>
          <a:ext cx="8676324" cy="4215498"/>
        </p:xfrm>
        <a:graphic>
          <a:graphicData uri="http://schemas.openxmlformats.org/drawingml/2006/table">
            <a:tbl>
              <a:tblPr firstRow="1" bandRow="1">
                <a:tableStyleId>{7E9639D4-E3E2-4D34-9284-5A2195B3D0D7}</a:tableStyleId>
              </a:tblPr>
              <a:tblGrid>
                <a:gridCol w="1446054"/>
                <a:gridCol w="1446054"/>
                <a:gridCol w="1446054"/>
                <a:gridCol w="1446054"/>
                <a:gridCol w="1446054"/>
                <a:gridCol w="1446054"/>
              </a:tblGrid>
              <a:tr h="639301">
                <a:tc>
                  <a:txBody>
                    <a:bodyPr/>
                    <a:lstStyle/>
                    <a:p>
                      <a:r>
                        <a:rPr lang="pl-PL" dirty="0" smtClean="0"/>
                        <a:t>Akronim</a:t>
                      </a:r>
                      <a:endParaRPr lang="pl-PL" dirty="0"/>
                    </a:p>
                  </a:txBody>
                  <a:tcPr/>
                </a:tc>
                <a:tc>
                  <a:txBody>
                    <a:bodyPr/>
                    <a:lstStyle/>
                    <a:p>
                      <a:r>
                        <a:rPr lang="pl-PL" dirty="0" smtClean="0"/>
                        <a:t>Elektrolit</a:t>
                      </a:r>
                      <a:endParaRPr lang="pl-PL" dirty="0"/>
                    </a:p>
                  </a:txBody>
                  <a:tcPr/>
                </a:tc>
                <a:tc>
                  <a:txBody>
                    <a:bodyPr/>
                    <a:lstStyle/>
                    <a:p>
                      <a:r>
                        <a:rPr lang="pl-PL" dirty="0" smtClean="0"/>
                        <a:t>Zakres mocy</a:t>
                      </a:r>
                      <a:endParaRPr lang="pl-PL" dirty="0"/>
                    </a:p>
                  </a:txBody>
                  <a:tcPr/>
                </a:tc>
                <a:tc>
                  <a:txBody>
                    <a:bodyPr/>
                    <a:lstStyle/>
                    <a:p>
                      <a:r>
                        <a:rPr lang="pl-PL" dirty="0" smtClean="0"/>
                        <a:t>Temperatura pracy</a:t>
                      </a:r>
                      <a:endParaRPr lang="pl-PL" dirty="0"/>
                    </a:p>
                  </a:txBody>
                  <a:tcPr/>
                </a:tc>
                <a:tc>
                  <a:txBody>
                    <a:bodyPr/>
                    <a:lstStyle/>
                    <a:p>
                      <a:r>
                        <a:rPr lang="pl-PL" dirty="0" smtClean="0"/>
                        <a:t>Sprawność</a:t>
                      </a:r>
                      <a:endParaRPr lang="pl-PL" dirty="0"/>
                    </a:p>
                  </a:txBody>
                  <a:tcPr/>
                </a:tc>
                <a:tc>
                  <a:txBody>
                    <a:bodyPr/>
                    <a:lstStyle/>
                    <a:p>
                      <a:r>
                        <a:rPr lang="pl-PL" dirty="0" smtClean="0"/>
                        <a:t>Status</a:t>
                      </a:r>
                      <a:endParaRPr lang="pl-PL" dirty="0"/>
                    </a:p>
                  </a:txBody>
                  <a:tcPr/>
                </a:tc>
              </a:tr>
              <a:tr h="370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MCFC</a:t>
                      </a:r>
                    </a:p>
                  </a:txBody>
                  <a:tcPr/>
                </a:tc>
                <a:tc>
                  <a:txBody>
                    <a:bodyPr/>
                    <a:lstStyle/>
                    <a:p>
                      <a:r>
                        <a:rPr lang="pl-PL" dirty="0" smtClean="0"/>
                        <a:t>Stopione węglany</a:t>
                      </a:r>
                      <a:endParaRPr lang="pl-PL" dirty="0"/>
                    </a:p>
                  </a:txBody>
                  <a:tcPr/>
                </a:tc>
                <a:tc>
                  <a:txBody>
                    <a:bodyPr/>
                    <a:lstStyle/>
                    <a:p>
                      <a:r>
                        <a:rPr lang="pl-PL" dirty="0" smtClean="0"/>
                        <a:t>100 MW</a:t>
                      </a:r>
                      <a:endParaRPr lang="pl-PL" dirty="0"/>
                    </a:p>
                  </a:txBody>
                  <a:tcPr/>
                </a:tc>
                <a:tc>
                  <a:txBody>
                    <a:bodyPr/>
                    <a:lstStyle/>
                    <a:p>
                      <a:r>
                        <a:rPr lang="pl-PL" dirty="0" smtClean="0"/>
                        <a:t>650-750°C</a:t>
                      </a:r>
                      <a:endParaRPr lang="pl-PL" dirty="0"/>
                    </a:p>
                  </a:txBody>
                  <a:tcPr/>
                </a:tc>
                <a:tc>
                  <a:txBody>
                    <a:bodyPr/>
                    <a:lstStyle/>
                    <a:p>
                      <a:r>
                        <a:rPr lang="pl-PL" dirty="0" smtClean="0"/>
                        <a:t>55%</a:t>
                      </a:r>
                      <a:endParaRPr lang="pl-PL" dirty="0"/>
                    </a:p>
                  </a:txBody>
                  <a:tcPr/>
                </a:tc>
                <a:tc>
                  <a:txBody>
                    <a:bodyPr/>
                    <a:lstStyle/>
                    <a:p>
                      <a:r>
                        <a:rPr lang="pl-PL" dirty="0" smtClean="0"/>
                        <a:t>Pilotażowy/Komercyjny</a:t>
                      </a:r>
                      <a:endParaRPr lang="pl-PL" dirty="0"/>
                    </a:p>
                  </a:txBody>
                  <a:tcPr/>
                </a:tc>
              </a:tr>
              <a:tr h="370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SOFC</a:t>
                      </a:r>
                    </a:p>
                  </a:txBody>
                  <a:tcPr/>
                </a:tc>
                <a:tc>
                  <a:txBody>
                    <a:bodyPr/>
                    <a:lstStyle/>
                    <a:p>
                      <a:r>
                        <a:rPr lang="pl-PL" dirty="0" smtClean="0"/>
                        <a:t>Tlenki</a:t>
                      </a:r>
                      <a:endParaRPr lang="pl-PL" dirty="0"/>
                    </a:p>
                  </a:txBody>
                  <a:tcPr/>
                </a:tc>
                <a:tc>
                  <a:txBody>
                    <a:bodyPr/>
                    <a:lstStyle/>
                    <a:p>
                      <a:r>
                        <a:rPr lang="pl-PL" dirty="0" smtClean="0"/>
                        <a:t>100 MW</a:t>
                      </a:r>
                      <a:endParaRPr lang="pl-PL" dirty="0"/>
                    </a:p>
                  </a:txBody>
                  <a:tcPr/>
                </a:tc>
                <a:tc>
                  <a:txBody>
                    <a:bodyPr/>
                    <a:lstStyle/>
                    <a:p>
                      <a:r>
                        <a:rPr lang="pl-PL" dirty="0" smtClean="0"/>
                        <a:t>850-1100°C</a:t>
                      </a:r>
                      <a:endParaRPr lang="pl-PL" dirty="0"/>
                    </a:p>
                  </a:txBody>
                  <a:tcPr/>
                </a:tc>
                <a:tc>
                  <a:txBody>
                    <a:bodyPr/>
                    <a:lstStyle/>
                    <a:p>
                      <a:r>
                        <a:rPr lang="pl-PL" dirty="0" smtClean="0"/>
                        <a:t>55%</a:t>
                      </a:r>
                      <a:endParaRPr lang="pl-PL" dirty="0"/>
                    </a:p>
                  </a:txBody>
                  <a:tcPr/>
                </a:tc>
                <a:tc>
                  <a:txBody>
                    <a:bodyPr/>
                    <a:lstStyle/>
                    <a:p>
                      <a:r>
                        <a:rPr lang="pl-PL" dirty="0" smtClean="0"/>
                        <a:t>Pilotażowy</a:t>
                      </a:r>
                      <a:endParaRPr lang="pl-PL" dirty="0"/>
                    </a:p>
                  </a:txBody>
                  <a:tcPr/>
                </a:tc>
              </a:tr>
              <a:tr h="3703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DCFC</a:t>
                      </a:r>
                    </a:p>
                  </a:txBody>
                  <a:tcPr/>
                </a:tc>
                <a:tc>
                  <a:txBody>
                    <a:bodyPr/>
                    <a:lstStyle/>
                    <a:p>
                      <a:r>
                        <a:rPr lang="pl-PL" dirty="0" smtClean="0"/>
                        <a:t>Różne</a:t>
                      </a:r>
                      <a:endParaRPr lang="pl-PL" dirty="0"/>
                    </a:p>
                  </a:txBody>
                  <a:tcPr/>
                </a:tc>
                <a:tc>
                  <a:txBody>
                    <a:bodyPr/>
                    <a:lstStyle/>
                    <a:p>
                      <a:endParaRPr lang="pl-PL" dirty="0"/>
                    </a:p>
                  </a:txBody>
                  <a:tcPr/>
                </a:tc>
                <a:tc>
                  <a:txBody>
                    <a:bodyPr/>
                    <a:lstStyle/>
                    <a:p>
                      <a:r>
                        <a:rPr lang="pl-PL" dirty="0" smtClean="0"/>
                        <a:t>700-850°C</a:t>
                      </a:r>
                      <a:endParaRPr lang="pl-PL" dirty="0"/>
                    </a:p>
                  </a:txBody>
                  <a:tcPr/>
                </a:tc>
                <a:tc>
                  <a:txBody>
                    <a:bodyPr/>
                    <a:lstStyle/>
                    <a:p>
                      <a:r>
                        <a:rPr lang="pl-PL" dirty="0" smtClean="0"/>
                        <a:t>70%</a:t>
                      </a:r>
                      <a:endParaRPr lang="pl-PL" dirty="0"/>
                    </a:p>
                  </a:txBody>
                  <a:tcPr/>
                </a:tc>
                <a:tc>
                  <a:txBody>
                    <a:bodyPr/>
                    <a:lstStyle/>
                    <a:p>
                      <a:r>
                        <a:rPr lang="pl-PL" dirty="0" smtClean="0"/>
                        <a:t>Pilotażowy</a:t>
                      </a:r>
                      <a:endParaRPr lang="pl-PL" dirty="0"/>
                    </a:p>
                  </a:txBody>
                  <a:tcPr/>
                </a:tc>
              </a:tr>
              <a:tr h="370389">
                <a:tc>
                  <a:txBody>
                    <a:bodyPr/>
                    <a:lstStyle/>
                    <a:p>
                      <a:r>
                        <a:rPr lang="pl-PL" dirty="0" smtClean="0"/>
                        <a:t>PEM</a:t>
                      </a:r>
                      <a:endParaRPr lang="pl-PL" dirty="0"/>
                    </a:p>
                  </a:txBody>
                  <a:tcPr/>
                </a:tc>
                <a:tc>
                  <a:txBody>
                    <a:bodyPr/>
                    <a:lstStyle/>
                    <a:p>
                      <a:r>
                        <a:rPr lang="pl-PL" dirty="0" smtClean="0"/>
                        <a:t>Membrana</a:t>
                      </a:r>
                      <a:r>
                        <a:rPr lang="pl-PL" baseline="0" dirty="0" smtClean="0"/>
                        <a:t> polimerowa</a:t>
                      </a:r>
                      <a:endParaRPr lang="pl-PL" dirty="0"/>
                    </a:p>
                  </a:txBody>
                  <a:tcPr/>
                </a:tc>
                <a:tc>
                  <a:txBody>
                    <a:bodyPr/>
                    <a:lstStyle/>
                    <a:p>
                      <a:r>
                        <a:rPr lang="pl-PL" dirty="0" smtClean="0"/>
                        <a:t>&lt;500 kW</a:t>
                      </a:r>
                      <a:endParaRPr lang="pl-PL" dirty="0"/>
                    </a:p>
                  </a:txBody>
                  <a:tcPr/>
                </a:tc>
                <a:tc>
                  <a:txBody>
                    <a:bodyPr/>
                    <a:lstStyle/>
                    <a:p>
                      <a:r>
                        <a:rPr lang="pl-PL" dirty="0" smtClean="0"/>
                        <a:t>50-220°C</a:t>
                      </a:r>
                      <a:endParaRPr lang="pl-PL" dirty="0"/>
                    </a:p>
                  </a:txBody>
                  <a:tcPr/>
                </a:tc>
                <a:tc>
                  <a:txBody>
                    <a:bodyPr/>
                    <a:lstStyle/>
                    <a:p>
                      <a:r>
                        <a:rPr lang="pl-PL" dirty="0" smtClean="0"/>
                        <a:t>45%</a:t>
                      </a:r>
                      <a:endParaRPr lang="pl-PL" dirty="0"/>
                    </a:p>
                  </a:txBody>
                  <a:tcPr/>
                </a:tc>
                <a:tc>
                  <a:txBody>
                    <a:bodyPr/>
                    <a:lstStyle/>
                    <a:p>
                      <a:r>
                        <a:rPr lang="pl-PL" dirty="0" smtClean="0"/>
                        <a:t>Pilotażowy/Komercyjny</a:t>
                      </a:r>
                      <a:endParaRPr lang="pl-PL" dirty="0"/>
                    </a:p>
                  </a:txBody>
                  <a:tcPr/>
                </a:tc>
              </a:tr>
              <a:tr h="370389">
                <a:tc>
                  <a:txBody>
                    <a:bodyPr/>
                    <a:lstStyle/>
                    <a:p>
                      <a:r>
                        <a:rPr lang="pl-PL" dirty="0" smtClean="0"/>
                        <a:t>DMFC</a:t>
                      </a:r>
                      <a:endParaRPr lang="pl-PL" dirty="0"/>
                    </a:p>
                  </a:txBody>
                  <a:tcPr/>
                </a:tc>
                <a:tc>
                  <a:txBody>
                    <a:bodyPr/>
                    <a:lstStyle/>
                    <a:p>
                      <a:r>
                        <a:rPr lang="pl-PL" dirty="0" smtClean="0"/>
                        <a:t>Membrana polimerowa</a:t>
                      </a:r>
                      <a:endParaRPr lang="pl-PL" dirty="0"/>
                    </a:p>
                  </a:txBody>
                  <a:tcPr/>
                </a:tc>
                <a:tc>
                  <a:txBody>
                    <a:bodyPr/>
                    <a:lstStyle/>
                    <a:p>
                      <a:r>
                        <a:rPr lang="pl-PL" dirty="0" smtClean="0"/>
                        <a:t>&lt;1 kW</a:t>
                      </a:r>
                      <a:endParaRPr lang="pl-PL" dirty="0"/>
                    </a:p>
                  </a:txBody>
                  <a:tcPr/>
                </a:tc>
                <a:tc>
                  <a:txBody>
                    <a:bodyPr/>
                    <a:lstStyle/>
                    <a:p>
                      <a:r>
                        <a:rPr lang="pl-PL" dirty="0" smtClean="0"/>
                        <a:t>90-120°C</a:t>
                      </a:r>
                      <a:endParaRPr lang="pl-PL" dirty="0"/>
                    </a:p>
                  </a:txBody>
                  <a:tcPr/>
                </a:tc>
                <a:tc>
                  <a:txBody>
                    <a:bodyPr/>
                    <a:lstStyle/>
                    <a:p>
                      <a:r>
                        <a:rPr lang="pl-PL" dirty="0" smtClean="0"/>
                        <a:t>40%</a:t>
                      </a:r>
                      <a:endParaRPr lang="pl-P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Pilotażowy/Komercyjny</a:t>
                      </a:r>
                    </a:p>
                  </a:txBody>
                  <a:tcPr/>
                </a:tc>
              </a:tr>
              <a:tr h="370389">
                <a:tc>
                  <a:txBody>
                    <a:bodyPr/>
                    <a:lstStyle/>
                    <a:p>
                      <a:r>
                        <a:rPr lang="pl-PL" dirty="0" smtClean="0"/>
                        <a:t>PAFC</a:t>
                      </a:r>
                      <a:endParaRPr lang="pl-PL" dirty="0"/>
                    </a:p>
                  </a:txBody>
                  <a:tcPr/>
                </a:tc>
                <a:tc>
                  <a:txBody>
                    <a:bodyPr/>
                    <a:lstStyle/>
                    <a:p>
                      <a:r>
                        <a:rPr lang="pl-PL" dirty="0" smtClean="0"/>
                        <a:t>Stopiony kwas fosforowy</a:t>
                      </a:r>
                      <a:endParaRPr lang="pl-PL" dirty="0"/>
                    </a:p>
                  </a:txBody>
                  <a:tcPr/>
                </a:tc>
                <a:tc>
                  <a:txBody>
                    <a:bodyPr/>
                    <a:lstStyle/>
                    <a:p>
                      <a:r>
                        <a:rPr lang="pl-PL" dirty="0" smtClean="0"/>
                        <a:t>&lt;10 MW</a:t>
                      </a:r>
                      <a:endParaRPr lang="pl-PL" dirty="0"/>
                    </a:p>
                  </a:txBody>
                  <a:tcPr/>
                </a:tc>
                <a:tc>
                  <a:txBody>
                    <a:bodyPr/>
                    <a:lstStyle/>
                    <a:p>
                      <a:r>
                        <a:rPr lang="pl-PL" dirty="0" smtClean="0"/>
                        <a:t>150-200°C</a:t>
                      </a:r>
                      <a:endParaRPr lang="pl-PL" dirty="0"/>
                    </a:p>
                  </a:txBody>
                  <a:tcPr/>
                </a:tc>
                <a:tc>
                  <a:txBody>
                    <a:bodyPr/>
                    <a:lstStyle/>
                    <a:p>
                      <a:r>
                        <a:rPr lang="pl-PL" dirty="0" smtClean="0"/>
                        <a:t>50%</a:t>
                      </a:r>
                      <a:endParaRPr lang="pl-PL"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dirty="0" smtClean="0"/>
                        <a:t>Pilotażowy/Komercyjny</a:t>
                      </a:r>
                    </a:p>
                  </a:txBody>
                  <a:tcPr/>
                </a:tc>
              </a:tr>
            </a:tbl>
          </a:graphicData>
        </a:graphic>
      </p:graphicFrame>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a:t>
            </a:fld>
            <a:endParaRPr lang="pl-PL" dirty="0"/>
          </a:p>
        </p:txBody>
      </p:sp>
    </p:spTree>
    <p:extLst>
      <p:ext uri="{BB962C8B-B14F-4D97-AF65-F5344CB8AC3E}">
        <p14:creationId xmlns:p14="http://schemas.microsoft.com/office/powerpoint/2010/main" val="3133061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Usuwanie cząstek stałych za pomocą elektrofiltrów</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30</a:t>
            </a:fld>
            <a:endParaRPr lang="pl-PL"/>
          </a:p>
        </p:txBody>
      </p:sp>
      <p:pic>
        <p:nvPicPr>
          <p:cNvPr id="6" name="Obraz 5"/>
          <p:cNvPicPr>
            <a:picLocks noChangeAspect="1"/>
          </p:cNvPicPr>
          <p:nvPr/>
        </p:nvPicPr>
        <p:blipFill>
          <a:blip r:embed="rId3"/>
          <a:stretch>
            <a:fillRect/>
          </a:stretch>
        </p:blipFill>
        <p:spPr>
          <a:xfrm>
            <a:off x="930798" y="1608238"/>
            <a:ext cx="7120478" cy="4944962"/>
          </a:xfrm>
          <a:prstGeom prst="rect">
            <a:avLst/>
          </a:prstGeom>
        </p:spPr>
      </p:pic>
      <p:sp>
        <p:nvSpPr>
          <p:cNvPr id="7"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303857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t>Wstęp – węglanowe ogniwa paliwowe (MCFC)</a:t>
            </a:r>
          </a:p>
          <a:p>
            <a:r>
              <a:rPr lang="pl-PL" dirty="0" smtClean="0"/>
              <a:t>Produkcja komponentów węglanowych ogniw paliwowych</a:t>
            </a:r>
          </a:p>
          <a:p>
            <a:r>
              <a:rPr lang="pl-PL" dirty="0" smtClean="0"/>
              <a:t>Budowa i zasada działania ogniw MCFC</a:t>
            </a:r>
          </a:p>
          <a:p>
            <a:r>
              <a:rPr lang="pl-PL" dirty="0" smtClean="0"/>
              <a:t>Separacja CO</a:t>
            </a:r>
            <a:r>
              <a:rPr lang="pl-PL" baseline="-25000" dirty="0" smtClean="0"/>
              <a:t>2</a:t>
            </a:r>
            <a:r>
              <a:rPr lang="pl-PL" dirty="0" smtClean="0"/>
              <a:t> za pomocą węglanowych ogniw paliwowych</a:t>
            </a:r>
          </a:p>
          <a:p>
            <a:r>
              <a:rPr lang="pl-PL" dirty="0" smtClean="0"/>
              <a:t>Cząstki stałe pochodzące ze spalania paliw</a:t>
            </a:r>
          </a:p>
          <a:p>
            <a:r>
              <a:rPr lang="pl-PL" dirty="0" smtClean="0">
                <a:solidFill>
                  <a:srgbClr val="FF0000"/>
                </a:solidFill>
              </a:rPr>
              <a:t>Możliwy wpływ na elektrody węglanowych ogniw paliwowych</a:t>
            </a:r>
          </a:p>
          <a:p>
            <a:r>
              <a:rPr lang="pl-PL" dirty="0"/>
              <a:t>Podsumowanie</a:t>
            </a:r>
          </a:p>
          <a:p>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31</a:t>
            </a:fld>
            <a:endParaRPr lang="pl-PL" dirty="0"/>
          </a:p>
        </p:txBody>
      </p:sp>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739619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Katoda węglanowego ogniwa paliwowego</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32</a:t>
            </a:fld>
            <a:endParaRPr lang="pl-PL"/>
          </a:p>
        </p:txBody>
      </p:sp>
      <p:pic>
        <p:nvPicPr>
          <p:cNvPr id="6" name="Obraz 5" descr="C:\Ogniwa MCFC\WYNIKI\S5500\katoda_m03.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322" y="3170862"/>
            <a:ext cx="4416763" cy="3312000"/>
          </a:xfrm>
          <a:prstGeom prst="rect">
            <a:avLst/>
          </a:prstGeom>
          <a:noFill/>
          <a:ln>
            <a:noFill/>
          </a:ln>
        </p:spPr>
      </p:pic>
      <p:pic>
        <p:nvPicPr>
          <p:cNvPr id="7" name="Obraz 6" descr="C:\Ogniwa MCFC\WYNIKI\S5500\katoda_m0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7770" y="1603200"/>
            <a:ext cx="4368755" cy="3276000"/>
          </a:xfrm>
          <a:prstGeom prst="rect">
            <a:avLst/>
          </a:prstGeom>
          <a:noFill/>
          <a:ln>
            <a:noFill/>
          </a:ln>
        </p:spPr>
      </p:pic>
      <p:cxnSp>
        <p:nvCxnSpPr>
          <p:cNvPr id="9" name="Łącznik prosty 8"/>
          <p:cNvCxnSpPr/>
          <p:nvPr/>
        </p:nvCxnSpPr>
        <p:spPr bwMode="auto">
          <a:xfrm flipH="1">
            <a:off x="2373703" y="2037144"/>
            <a:ext cx="2284067" cy="364602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1" name="Elipsa 10"/>
          <p:cNvSpPr/>
          <p:nvPr/>
        </p:nvSpPr>
        <p:spPr bwMode="auto">
          <a:xfrm>
            <a:off x="2113273" y="5677902"/>
            <a:ext cx="520860" cy="405114"/>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pl-PL" sz="2400" b="1" i="0" u="none" strike="noStrike" cap="none" normalizeH="0" baseline="0" smtClean="0">
              <a:ln>
                <a:noFill/>
              </a:ln>
              <a:solidFill>
                <a:schemeClr val="tx1"/>
              </a:solidFill>
              <a:effectLst/>
              <a:latin typeface="Times New Roman" pitchFamily="18" charset="0"/>
            </a:endParaRPr>
          </a:p>
        </p:txBody>
      </p:sp>
      <p:sp>
        <p:nvSpPr>
          <p:cNvPr id="10"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1525809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Możliwe niepożądane procesy</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33</a:t>
            </a:fld>
            <a:endParaRPr lang="pl-PL"/>
          </a:p>
        </p:txBody>
      </p:sp>
      <p:sp>
        <p:nvSpPr>
          <p:cNvPr id="7" name="Symbol zastępczy zawartości 2"/>
          <p:cNvSpPr>
            <a:spLocks noGrp="1"/>
          </p:cNvSpPr>
          <p:nvPr>
            <p:ph idx="1"/>
          </p:nvPr>
        </p:nvSpPr>
        <p:spPr>
          <a:xfrm>
            <a:off x="223838" y="1571625"/>
            <a:ext cx="8724900" cy="4857750"/>
          </a:xfrm>
        </p:spPr>
        <p:txBody>
          <a:bodyPr/>
          <a:lstStyle/>
          <a:p>
            <a:endParaRPr lang="pl-PL" dirty="0" smtClean="0"/>
          </a:p>
          <a:p>
            <a:r>
              <a:rPr lang="pl-PL" dirty="0" smtClean="0"/>
              <a:t>„zapchanie” porów elektrody cząstkami stałymi</a:t>
            </a:r>
          </a:p>
          <a:p>
            <a:endParaRPr lang="pl-PL" dirty="0"/>
          </a:p>
          <a:p>
            <a:pPr marL="0" indent="0">
              <a:buNone/>
            </a:pPr>
            <a:endParaRPr lang="pl-PL" dirty="0" smtClean="0"/>
          </a:p>
          <a:p>
            <a:r>
              <a:rPr lang="pl-PL" dirty="0" smtClean="0"/>
              <a:t>reakcje z elektrodami/elektrolitem</a:t>
            </a:r>
          </a:p>
          <a:p>
            <a:endParaRPr lang="pl-PL" dirty="0"/>
          </a:p>
          <a:p>
            <a:pPr marL="0" indent="0">
              <a:buNone/>
            </a:pPr>
            <a:endParaRPr lang="pl-PL" dirty="0" smtClean="0"/>
          </a:p>
          <a:p>
            <a:r>
              <a:rPr lang="pl-PL" dirty="0" smtClean="0"/>
              <a:t>elektrostatyczne przyleganie do elektrody</a:t>
            </a:r>
          </a:p>
          <a:p>
            <a:endParaRPr lang="pl-PL" dirty="0"/>
          </a:p>
        </p:txBody>
      </p:sp>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3784124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t>Wstęp – węglanowe ogniwa paliwowe (MCFC)</a:t>
            </a:r>
          </a:p>
          <a:p>
            <a:r>
              <a:rPr lang="pl-PL" dirty="0" smtClean="0"/>
              <a:t>Produkcja komponentów węglanowych ogniw paliwowych</a:t>
            </a:r>
          </a:p>
          <a:p>
            <a:r>
              <a:rPr lang="pl-PL" dirty="0" smtClean="0"/>
              <a:t>Budowa i zasada działania ogniw MCFC</a:t>
            </a:r>
          </a:p>
          <a:p>
            <a:r>
              <a:rPr lang="pl-PL" dirty="0" smtClean="0"/>
              <a:t>Separacja CO</a:t>
            </a:r>
            <a:r>
              <a:rPr lang="pl-PL" baseline="-25000" dirty="0" smtClean="0"/>
              <a:t>2</a:t>
            </a:r>
            <a:r>
              <a:rPr lang="pl-PL" dirty="0" smtClean="0"/>
              <a:t> za pomocą węglanowych ogniw paliwowych</a:t>
            </a:r>
          </a:p>
          <a:p>
            <a:r>
              <a:rPr lang="pl-PL" dirty="0" smtClean="0"/>
              <a:t>Cząstki stałe pochodzące ze spalania paliw</a:t>
            </a:r>
          </a:p>
          <a:p>
            <a:r>
              <a:rPr lang="pl-PL" dirty="0" smtClean="0"/>
              <a:t>Możliwy wpływ na elektrody węglanowych ogniw paliwowych</a:t>
            </a:r>
          </a:p>
          <a:p>
            <a:r>
              <a:rPr lang="pl-PL" dirty="0">
                <a:solidFill>
                  <a:srgbClr val="FF0000"/>
                </a:solidFill>
              </a:rPr>
              <a:t>Podsumowanie</a:t>
            </a:r>
          </a:p>
          <a:p>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34</a:t>
            </a:fld>
            <a:endParaRPr lang="pl-PL" dirty="0"/>
          </a:p>
        </p:txBody>
      </p:sp>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178672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Dalsze plany badawcze</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35</a:t>
            </a:fld>
            <a:endParaRPr lang="pl-PL"/>
          </a:p>
        </p:txBody>
      </p:sp>
      <p:graphicFrame>
        <p:nvGraphicFramePr>
          <p:cNvPr id="3" name="Diagram 2"/>
          <p:cNvGraphicFramePr/>
          <p:nvPr>
            <p:extLst>
              <p:ext uri="{D42A27DB-BD31-4B8C-83A1-F6EECF244321}">
                <p14:modId xmlns:p14="http://schemas.microsoft.com/office/powerpoint/2010/main" val="4129904444"/>
              </p:ext>
            </p:extLst>
          </p:nvPr>
        </p:nvGraphicFramePr>
        <p:xfrm>
          <a:off x="326406" y="1636853"/>
          <a:ext cx="8588994" cy="47487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ymbol zastępczy stopki 3"/>
          <p:cNvSpPr>
            <a:spLocks noGrp="1"/>
          </p:cNvSpPr>
          <p:nvPr>
            <p:ph type="ftr" sz="quarter" idx="11"/>
          </p:nvPr>
        </p:nvSpPr>
        <p:spPr>
          <a:xfrm>
            <a:off x="1157288" y="6553200"/>
            <a:ext cx="6829425" cy="304800"/>
          </a:xfrm>
        </p:spPr>
        <p:txBody>
          <a:bodyPr/>
          <a:lstStyle/>
          <a:p>
            <a:pPr>
              <a:defRPr/>
            </a:pPr>
            <a:r>
              <a:rPr lang="pl-PL" dirty="0"/>
              <a:t>Seminarium doktoranckie, Warszawa, 28 stycznia 2015 r.</a:t>
            </a:r>
            <a:endParaRPr lang="pl-PL" dirty="0"/>
          </a:p>
        </p:txBody>
      </p:sp>
    </p:spTree>
    <p:extLst>
      <p:ext uri="{BB962C8B-B14F-4D97-AF65-F5344CB8AC3E}">
        <p14:creationId xmlns:p14="http://schemas.microsoft.com/office/powerpoint/2010/main" val="2850549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8"/>
          <p:cNvSpPr>
            <a:spLocks noChangeShapeType="1"/>
          </p:cNvSpPr>
          <p:nvPr/>
        </p:nvSpPr>
        <p:spPr bwMode="auto">
          <a:xfrm>
            <a:off x="228600" y="1447800"/>
            <a:ext cx="86868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pl-PL" dirty="0"/>
          </a:p>
        </p:txBody>
      </p:sp>
      <p:sp>
        <p:nvSpPr>
          <p:cNvPr id="4100" name="Rectangle 26"/>
          <p:cNvSpPr>
            <a:spLocks noChangeArrowheads="1"/>
          </p:cNvSpPr>
          <p:nvPr/>
        </p:nvSpPr>
        <p:spPr bwMode="auto">
          <a:xfrm>
            <a:off x="1666875" y="3057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l-PL" dirty="0"/>
          </a:p>
        </p:txBody>
      </p:sp>
      <p:pic>
        <p:nvPicPr>
          <p:cNvPr id="4101" name="Picture 31"/>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100138" cy="114300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4102" name="Group 32"/>
          <p:cNvGrpSpPr>
            <a:grpSpLocks/>
          </p:cNvGrpSpPr>
          <p:nvPr/>
        </p:nvGrpSpPr>
        <p:grpSpPr bwMode="auto">
          <a:xfrm>
            <a:off x="228600" y="228600"/>
            <a:ext cx="1066800" cy="1066800"/>
            <a:chOff x="240" y="144"/>
            <a:chExt cx="672" cy="672"/>
          </a:xfrm>
        </p:grpSpPr>
        <p:sp>
          <p:nvSpPr>
            <p:cNvPr id="4108" name="Rectangle 33"/>
            <p:cNvSpPr>
              <a:spLocks noChangeArrowheads="1"/>
            </p:cNvSpPr>
            <p:nvPr/>
          </p:nvSpPr>
          <p:spPr bwMode="auto">
            <a:xfrm>
              <a:off x="240" y="144"/>
              <a:ext cx="672" cy="67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pl-PL" dirty="0"/>
            </a:p>
          </p:txBody>
        </p:sp>
        <p:sp>
          <p:nvSpPr>
            <p:cNvPr id="4109" name="Text Box 34"/>
            <p:cNvSpPr txBox="1">
              <a:spLocks noChangeArrowheads="1"/>
            </p:cNvSpPr>
            <p:nvPr/>
          </p:nvSpPr>
          <p:spPr bwMode="auto">
            <a:xfrm>
              <a:off x="288" y="432"/>
              <a:ext cx="5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a:spcBef>
                  <a:spcPct val="50000"/>
                </a:spcBef>
              </a:pPr>
              <a:r>
                <a:rPr lang="pl-PL" sz="4000" dirty="0">
                  <a:solidFill>
                    <a:schemeClr val="bg1"/>
                  </a:solidFill>
                  <a:latin typeface="Arial" charset="0"/>
                </a:rPr>
                <a:t>ITC</a:t>
              </a:r>
            </a:p>
          </p:txBody>
        </p:sp>
      </p:grpSp>
      <p:sp useBgFill="1">
        <p:nvSpPr>
          <p:cNvPr id="2083" name="Rectangle 35"/>
          <p:cNvSpPr>
            <a:spLocks noGrp="1" noChangeArrowheads="1"/>
          </p:cNvSpPr>
          <p:nvPr>
            <p:ph type="ctrTitle"/>
          </p:nvPr>
        </p:nvSpPr>
        <p:spPr>
          <a:xfrm>
            <a:off x="685800" y="2198689"/>
            <a:ext cx="7772400" cy="1306063"/>
          </a:xfrm>
          <a:ln cap="flat" algn="ctr">
            <a:solidFill>
              <a:schemeClr val="bg2"/>
            </a:solidFill>
          </a:ln>
          <a:effectLst>
            <a:outerShdw dist="107763" dir="2700000" algn="ctr" rotWithShape="0">
              <a:schemeClr val="bg2"/>
            </a:outerShdw>
          </a:effectLst>
        </p:spPr>
        <p:txBody>
          <a:bodyPr anchor="t">
            <a:spAutoFit/>
          </a:bodyPr>
          <a:lstStyle/>
          <a:p>
            <a:pPr eaLnBrk="1" hangingPunct="1">
              <a:lnSpc>
                <a:spcPct val="130000"/>
              </a:lnSpc>
              <a:spcBef>
                <a:spcPct val="50000"/>
              </a:spcBef>
              <a:defRPr/>
            </a:pPr>
            <a:r>
              <a:rPr lang="pl-PL" b="1" i="1" dirty="0"/>
              <a:t>Wybrane zagadnienia dotyczące węglanowych ogniw paliwowych</a:t>
            </a:r>
            <a:endParaRPr lang="pl-PL" b="1" i="1" dirty="0" smtClean="0"/>
          </a:p>
        </p:txBody>
      </p:sp>
      <p:sp>
        <p:nvSpPr>
          <p:cNvPr id="4104" name="Rectangle 36"/>
          <p:cNvSpPr>
            <a:spLocks noGrp="1" noChangeArrowheads="1"/>
          </p:cNvSpPr>
          <p:nvPr>
            <p:ph type="subTitle" idx="1"/>
          </p:nvPr>
        </p:nvSpPr>
        <p:spPr>
          <a:xfrm>
            <a:off x="2043113" y="4511675"/>
            <a:ext cx="6400800" cy="1228725"/>
          </a:xfrm>
        </p:spPr>
        <p:txBody>
          <a:bodyPr/>
          <a:lstStyle/>
          <a:p>
            <a:pPr algn="r" eaLnBrk="1" hangingPunct="1">
              <a:lnSpc>
                <a:spcPct val="90000"/>
              </a:lnSpc>
            </a:pPr>
            <a:endParaRPr lang="pl-PL" b="1" dirty="0" smtClean="0"/>
          </a:p>
          <a:p>
            <a:pPr algn="r" eaLnBrk="1" hangingPunct="1">
              <a:lnSpc>
                <a:spcPct val="90000"/>
              </a:lnSpc>
            </a:pPr>
            <a:r>
              <a:rPr lang="pl-PL" b="1" dirty="0" smtClean="0"/>
              <a:t>mgr inż. Rafał BERNAT</a:t>
            </a:r>
          </a:p>
          <a:p>
            <a:pPr algn="r" eaLnBrk="1" hangingPunct="1">
              <a:lnSpc>
                <a:spcPct val="90000"/>
              </a:lnSpc>
            </a:pPr>
            <a:r>
              <a:rPr lang="pl-PL" b="1" dirty="0" smtClean="0"/>
              <a:t>	</a:t>
            </a:r>
            <a:endParaRPr lang="pl-PL" b="1" u="sng" dirty="0" smtClean="0"/>
          </a:p>
        </p:txBody>
      </p:sp>
      <p:sp>
        <p:nvSpPr>
          <p:cNvPr id="4105" name="Text Box 37"/>
          <p:cNvSpPr txBox="1">
            <a:spLocks noChangeArrowheads="1"/>
          </p:cNvSpPr>
          <p:nvPr/>
        </p:nvSpPr>
        <p:spPr bwMode="auto">
          <a:xfrm>
            <a:off x="1409700" y="152400"/>
            <a:ext cx="6324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pl-PL" sz="3200" dirty="0">
                <a:solidFill>
                  <a:srgbClr val="FF0000"/>
                </a:solidFill>
                <a:latin typeface="Arial" charset="0"/>
              </a:rPr>
              <a:t>INSTYTUT TECHNIKI CIEPLNEJ</a:t>
            </a:r>
          </a:p>
        </p:txBody>
      </p:sp>
      <p:sp>
        <p:nvSpPr>
          <p:cNvPr id="4106" name="Text Box 38"/>
          <p:cNvSpPr txBox="1">
            <a:spLocks noChangeArrowheads="1"/>
          </p:cNvSpPr>
          <p:nvPr/>
        </p:nvSpPr>
        <p:spPr bwMode="auto">
          <a:xfrm>
            <a:off x="4724400" y="609600"/>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r" eaLnBrk="1" hangingPunct="1">
              <a:spcBef>
                <a:spcPct val="50000"/>
              </a:spcBef>
            </a:pPr>
            <a:r>
              <a:rPr lang="pl-PL" sz="1600" b="0" dirty="0">
                <a:solidFill>
                  <a:srgbClr val="FF0000"/>
                </a:solidFill>
                <a:latin typeface="Arial" charset="0"/>
              </a:rPr>
              <a:t>im. Bohdana Stefanowskiego</a:t>
            </a:r>
          </a:p>
        </p:txBody>
      </p:sp>
      <p:sp>
        <p:nvSpPr>
          <p:cNvPr id="4107" name="Text Box 39"/>
          <p:cNvSpPr txBox="1">
            <a:spLocks noChangeArrowheads="1"/>
          </p:cNvSpPr>
          <p:nvPr/>
        </p:nvSpPr>
        <p:spPr bwMode="auto">
          <a:xfrm>
            <a:off x="2209800" y="9144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eaLnBrk="1" hangingPunct="1">
              <a:spcBef>
                <a:spcPct val="50000"/>
              </a:spcBef>
            </a:pPr>
            <a:r>
              <a:rPr lang="pl-PL" b="0" dirty="0">
                <a:latin typeface="Arial" charset="0"/>
              </a:rPr>
              <a:t>POLITECHNIKA WARSZAWSKA</a:t>
            </a:r>
          </a:p>
        </p:txBody>
      </p:sp>
      <p:sp>
        <p:nvSpPr>
          <p:cNvPr id="14" name="Text Box 24"/>
          <p:cNvSpPr txBox="1">
            <a:spLocks noChangeArrowheads="1"/>
          </p:cNvSpPr>
          <p:nvPr/>
        </p:nvSpPr>
        <p:spPr bwMode="auto">
          <a:xfrm>
            <a:off x="1367947" y="6480018"/>
            <a:ext cx="6408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itchFamily="18" charset="0"/>
              </a:defRPr>
            </a:lvl1pPr>
            <a:lvl2pPr marL="742950" indent="-285750" eaLnBrk="0" hangingPunct="0">
              <a:defRPr sz="2400" b="1">
                <a:solidFill>
                  <a:schemeClr val="tx1"/>
                </a:solidFill>
                <a:latin typeface="Times New Roman" pitchFamily="18" charset="0"/>
              </a:defRPr>
            </a:lvl2pPr>
            <a:lvl3pPr marL="1143000" indent="-228600" eaLnBrk="0" hangingPunct="0">
              <a:defRPr sz="2400" b="1">
                <a:solidFill>
                  <a:schemeClr val="tx1"/>
                </a:solidFill>
                <a:latin typeface="Times New Roman" pitchFamily="18" charset="0"/>
              </a:defRPr>
            </a:lvl3pPr>
            <a:lvl4pPr marL="1600200" indent="-228600" eaLnBrk="0" hangingPunct="0">
              <a:defRPr sz="2400" b="1">
                <a:solidFill>
                  <a:schemeClr val="tx1"/>
                </a:solidFill>
                <a:latin typeface="Times New Roman" pitchFamily="18" charset="0"/>
              </a:defRPr>
            </a:lvl4pPr>
            <a:lvl5pPr marL="2057400" indent="-228600" eaLnBrk="0" hangingPunct="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pPr algn="ctr" eaLnBrk="1" hangingPunct="1">
              <a:spcBef>
                <a:spcPct val="50000"/>
              </a:spcBef>
            </a:pPr>
            <a:r>
              <a:rPr lang="pl-PL" sz="1800" dirty="0" smtClean="0">
                <a:solidFill>
                  <a:srgbClr val="FF0000"/>
                </a:solidFill>
                <a:latin typeface="Arial" charset="0"/>
              </a:rPr>
              <a:t>Seminarium </a:t>
            </a:r>
            <a:r>
              <a:rPr lang="pl-PL" sz="1800" dirty="0" smtClean="0">
                <a:solidFill>
                  <a:srgbClr val="FF0000"/>
                </a:solidFill>
                <a:latin typeface="Arial" charset="0"/>
              </a:rPr>
              <a:t>doktoranckie, </a:t>
            </a:r>
            <a:r>
              <a:rPr lang="pl-PL" sz="1800" dirty="0">
                <a:solidFill>
                  <a:srgbClr val="FF0000"/>
                </a:solidFill>
                <a:latin typeface="Arial" charset="0"/>
              </a:rPr>
              <a:t>Warszawa</a:t>
            </a:r>
            <a:r>
              <a:rPr lang="pl-PL" sz="1800" dirty="0" smtClean="0">
                <a:solidFill>
                  <a:srgbClr val="FF0000"/>
                </a:solidFill>
                <a:latin typeface="Arial" charset="0"/>
              </a:rPr>
              <a:t>, </a:t>
            </a:r>
            <a:r>
              <a:rPr lang="pl-PL" sz="1800" dirty="0" smtClean="0">
                <a:solidFill>
                  <a:srgbClr val="FF0000"/>
                </a:solidFill>
                <a:latin typeface="Arial" charset="0"/>
              </a:rPr>
              <a:t>28 </a:t>
            </a:r>
            <a:r>
              <a:rPr lang="pl-PL" sz="1800" dirty="0" smtClean="0">
                <a:solidFill>
                  <a:srgbClr val="FF0000"/>
                </a:solidFill>
                <a:latin typeface="Arial" charset="0"/>
              </a:rPr>
              <a:t>stycznia 2015 </a:t>
            </a:r>
            <a:r>
              <a:rPr lang="pl-PL" sz="1800" dirty="0">
                <a:solidFill>
                  <a:srgbClr val="FF0000"/>
                </a:solidFill>
                <a:latin typeface="Arial" charset="0"/>
              </a:rPr>
              <a:t>r.</a:t>
            </a:r>
          </a:p>
        </p:txBody>
      </p:sp>
    </p:spTree>
    <p:extLst>
      <p:ext uri="{BB962C8B-B14F-4D97-AF65-F5344CB8AC3E}">
        <p14:creationId xmlns:p14="http://schemas.microsoft.com/office/powerpoint/2010/main" val="1950607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MCFC - komponenty</a:t>
            </a:r>
          </a:p>
        </p:txBody>
      </p:sp>
      <p:graphicFrame>
        <p:nvGraphicFramePr>
          <p:cNvPr id="6" name="Symbol zastępczy zawartości 5"/>
          <p:cNvGraphicFramePr>
            <a:graphicFrameLocks noGrp="1"/>
          </p:cNvGraphicFramePr>
          <p:nvPr>
            <p:ph idx="1"/>
            <p:extLst>
              <p:ext uri="{D42A27DB-BD31-4B8C-83A1-F6EECF244321}">
                <p14:modId xmlns:p14="http://schemas.microsoft.com/office/powerpoint/2010/main" val="835935994"/>
              </p:ext>
            </p:extLst>
          </p:nvPr>
        </p:nvGraphicFramePr>
        <p:xfrm>
          <a:off x="223838" y="1571624"/>
          <a:ext cx="8700705" cy="4916053"/>
        </p:xfrm>
        <a:graphic>
          <a:graphicData uri="http://schemas.openxmlformats.org/drawingml/2006/table">
            <a:tbl>
              <a:tblPr firstRow="1" bandRow="1">
                <a:tableStyleId>{7E9639D4-E3E2-4D34-9284-5A2195B3D0D7}</a:tableStyleId>
              </a:tblPr>
              <a:tblGrid>
                <a:gridCol w="2900235"/>
                <a:gridCol w="2900235"/>
                <a:gridCol w="2900235"/>
              </a:tblGrid>
              <a:tr h="379096">
                <a:tc>
                  <a:txBody>
                    <a:bodyPr/>
                    <a:lstStyle/>
                    <a:p>
                      <a:r>
                        <a:rPr lang="pl-PL" dirty="0" smtClean="0"/>
                        <a:t>Komponent</a:t>
                      </a:r>
                      <a:endParaRPr lang="pl-PL" dirty="0"/>
                    </a:p>
                  </a:txBody>
                  <a:tcPr>
                    <a:lnB w="12700" cap="flat" cmpd="sng" algn="ctr">
                      <a:solidFill>
                        <a:schemeClr val="tx1"/>
                      </a:solidFill>
                      <a:prstDash val="solid"/>
                      <a:round/>
                      <a:headEnd type="none" w="med" len="med"/>
                      <a:tailEnd type="none" w="med" len="med"/>
                    </a:lnB>
                  </a:tcPr>
                </a:tc>
                <a:tc>
                  <a:txBody>
                    <a:bodyPr/>
                    <a:lstStyle/>
                    <a:p>
                      <a:r>
                        <a:rPr lang="pl-PL" dirty="0" smtClean="0"/>
                        <a:t>Cecha</a:t>
                      </a:r>
                      <a:endParaRPr lang="pl-PL" dirty="0"/>
                    </a:p>
                  </a:txBody>
                  <a:tcPr/>
                </a:tc>
                <a:tc>
                  <a:txBody>
                    <a:bodyPr/>
                    <a:lstStyle/>
                    <a:p>
                      <a:r>
                        <a:rPr lang="pl-PL" dirty="0" smtClean="0"/>
                        <a:t>Rozwiązania</a:t>
                      </a:r>
                      <a:endParaRPr lang="pl-PL" dirty="0"/>
                    </a:p>
                  </a:txBody>
                  <a:tcPr/>
                </a:tc>
              </a:tr>
              <a:tr h="370887">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2000" b="1" dirty="0" smtClean="0"/>
                        <a:t>Anoda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pl-PL" sz="1200" b="1" dirty="0" smtClean="0"/>
                        <a:t>Materiał</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Ni/Cr, Ni/Al., Ni/Al/Cr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sz="1200" dirty="0" smtClean="0"/>
                    </a:p>
                  </a:txBody>
                  <a:tcPr anchor="ctr"/>
                </a:tc>
                <a:tc>
                  <a:txBody>
                    <a:bodyPr/>
                    <a:lstStyle/>
                    <a:p>
                      <a:pPr>
                        <a:spcAft>
                          <a:spcPts val="0"/>
                        </a:spcAft>
                      </a:pPr>
                      <a:r>
                        <a:rPr lang="pl-PL" sz="1200" b="1" dirty="0" smtClean="0"/>
                        <a:t>Średnia wielkość porów</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3-</a:t>
                      </a:r>
                      <a:r>
                        <a:rPr lang="el-GR" sz="1200" dirty="0" smtClean="0">
                          <a:effectLst/>
                        </a:rPr>
                        <a:t>6 μ</a:t>
                      </a:r>
                      <a:r>
                        <a:rPr lang="pl-PL" sz="1200" dirty="0" smtClean="0">
                          <a:effectLst/>
                        </a:rPr>
                        <a:t>m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pl-PL" sz="1200" dirty="0" smtClean="0"/>
                    </a:p>
                  </a:txBody>
                  <a:tcPr anchor="ctr"/>
                </a:tc>
                <a:tc>
                  <a:txBody>
                    <a:bodyPr/>
                    <a:lstStyle/>
                    <a:p>
                      <a:pPr>
                        <a:spcAft>
                          <a:spcPts val="0"/>
                        </a:spcAft>
                      </a:pPr>
                      <a:r>
                        <a:rPr lang="pl-PL" sz="1200" b="1" dirty="0" smtClean="0"/>
                        <a:t>Porowatość</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45-70 %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Grubość</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0,2 – 0,5 mm </a:t>
                      </a:r>
                      <a:endParaRPr lang="pl-PL" sz="1200" dirty="0"/>
                    </a:p>
                  </a:txBody>
                  <a:tcPr anchor="ctr">
                    <a:lnL w="12700" cap="flat" cmpd="sng" algn="ctr">
                      <a:solidFill>
                        <a:schemeClr val="tx1"/>
                      </a:solidFill>
                      <a:prstDash val="solid"/>
                      <a:round/>
                      <a:headEnd type="none" w="med" len="med"/>
                      <a:tailEnd type="none" w="med" len="med"/>
                    </a:lnL>
                  </a:tcPr>
                </a:tc>
              </a:tr>
              <a:tr h="370887">
                <a:tc rowSpan="4">
                  <a:txBody>
                    <a:bodyPr/>
                    <a:lstStyle/>
                    <a:p>
                      <a:pPr>
                        <a:spcAft>
                          <a:spcPts val="0"/>
                        </a:spcAft>
                      </a:pPr>
                      <a:r>
                        <a:rPr lang="pl-PL" sz="2000" b="1" dirty="0" smtClean="0"/>
                        <a:t>Katoda</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pl-PL" sz="1200" b="1" dirty="0" smtClean="0"/>
                        <a:t>Materiał</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Litowany </a:t>
                      </a:r>
                      <a:r>
                        <a:rPr lang="pl-PL" sz="1200" dirty="0" err="1" smtClean="0">
                          <a:effectLst/>
                        </a:rPr>
                        <a:t>NiO</a:t>
                      </a:r>
                      <a:r>
                        <a:rPr lang="pl-PL" sz="1200" dirty="0" smtClean="0">
                          <a:effectLst/>
                        </a:rPr>
                        <a:t>/</a:t>
                      </a:r>
                      <a:r>
                        <a:rPr lang="pl-PL" sz="1200" dirty="0" err="1" smtClean="0">
                          <a:effectLst/>
                        </a:rPr>
                        <a:t>MgO</a:t>
                      </a:r>
                      <a:r>
                        <a:rPr lang="pl-PL" sz="1200" dirty="0" smtClean="0">
                          <a:effectLst/>
                        </a:rPr>
                        <a:t> (zwykle utlenianie w trakcie</a:t>
                      </a:r>
                      <a:r>
                        <a:rPr lang="pl-PL" sz="1200" baseline="0" dirty="0" smtClean="0">
                          <a:effectLst/>
                        </a:rPr>
                        <a:t> rozruchu)</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Średnia wielkość porów</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7-15</a:t>
                      </a:r>
                      <a:r>
                        <a:rPr lang="el-GR" sz="1200" dirty="0" smtClean="0">
                          <a:effectLst/>
                        </a:rPr>
                        <a:t> μ</a:t>
                      </a:r>
                      <a:r>
                        <a:rPr lang="pl-PL" sz="1200" dirty="0" smtClean="0">
                          <a:effectLst/>
                        </a:rPr>
                        <a:t>m (przed utlenieniem)</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Porowatość</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70-80%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Grubość</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0,5 - 1 mm </a:t>
                      </a:r>
                      <a:endParaRPr lang="pl-PL" sz="1200" dirty="0"/>
                    </a:p>
                  </a:txBody>
                  <a:tcPr anchor="ctr">
                    <a:lnL w="12700" cap="flat" cmpd="sng" algn="ctr">
                      <a:solidFill>
                        <a:schemeClr val="tx1"/>
                      </a:solidFill>
                      <a:prstDash val="solid"/>
                      <a:round/>
                      <a:headEnd type="none" w="med" len="med"/>
                      <a:tailEnd type="none" w="med" len="med"/>
                    </a:lnL>
                  </a:tcPr>
                </a:tc>
              </a:tr>
              <a:tr h="370887">
                <a:tc rowSpan="4">
                  <a:txBody>
                    <a:bodyPr/>
                    <a:lstStyle/>
                    <a:p>
                      <a:pPr>
                        <a:spcAft>
                          <a:spcPts val="0"/>
                        </a:spcAft>
                      </a:pPr>
                      <a:r>
                        <a:rPr lang="pl-PL" sz="2000" b="1" dirty="0" smtClean="0"/>
                        <a:t>Matryca</a:t>
                      </a:r>
                      <a:endParaRPr lang="pl-PL"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pl-PL" sz="1200" b="1" dirty="0" smtClean="0"/>
                        <a:t>Elektrolit</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(62Li/38K)CO</a:t>
                      </a:r>
                      <a:r>
                        <a:rPr lang="pl-PL" sz="1200" baseline="-25000" dirty="0" smtClean="0">
                          <a:effectLst/>
                        </a:rPr>
                        <a:t>3</a:t>
                      </a:r>
                      <a:r>
                        <a:rPr lang="pl-PL" sz="1200" dirty="0" smtClean="0">
                          <a:effectLst/>
                        </a:rPr>
                        <a:t>. (50Li/50Na)CO</a:t>
                      </a:r>
                      <a:r>
                        <a:rPr lang="pl-PL" sz="1200" baseline="-25000" dirty="0" smtClean="0">
                          <a:effectLst/>
                        </a:rPr>
                        <a:t>3</a:t>
                      </a:r>
                      <a:r>
                        <a:rPr lang="pl-PL" sz="1200" dirty="0" smtClean="0">
                          <a:effectLst/>
                        </a:rPr>
                        <a:t>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Materiał</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t-BR" sz="1200" dirty="0" smtClean="0">
                          <a:effectLst/>
                        </a:rPr>
                        <a:t>LiAlO</a:t>
                      </a:r>
                      <a:r>
                        <a:rPr lang="pl-PL" sz="1200" baseline="-25000" dirty="0" smtClean="0">
                          <a:effectLst/>
                        </a:rPr>
                        <a:t>2</a:t>
                      </a:r>
                      <a:r>
                        <a:rPr lang="pt-BR" sz="1200" dirty="0" smtClean="0">
                          <a:effectLst/>
                        </a:rPr>
                        <a:t>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Porowatość</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ok. 60 % </a:t>
                      </a:r>
                      <a:endParaRPr lang="pl-PL" sz="1200" dirty="0"/>
                    </a:p>
                  </a:txBody>
                  <a:tcPr anchor="ctr">
                    <a:lnL w="12700" cap="flat" cmpd="sng" algn="ctr">
                      <a:solidFill>
                        <a:schemeClr val="tx1"/>
                      </a:solidFill>
                      <a:prstDash val="solid"/>
                      <a:round/>
                      <a:headEnd type="none" w="med" len="med"/>
                      <a:tailEnd type="none" w="med" len="med"/>
                    </a:lnL>
                  </a:tcPr>
                </a:tc>
              </a:tr>
              <a:tr h="370887">
                <a:tc vMerge="1">
                  <a:txBody>
                    <a:bodyPr/>
                    <a:lstStyle/>
                    <a:p>
                      <a:pPr>
                        <a:spcAft>
                          <a:spcPts val="0"/>
                        </a:spcAft>
                      </a:pPr>
                      <a:endParaRPr lang="pl-PL" sz="1200" dirty="0"/>
                    </a:p>
                  </a:txBody>
                  <a:tcPr anchor="ctr"/>
                </a:tc>
                <a:tc>
                  <a:txBody>
                    <a:bodyPr/>
                    <a:lstStyle/>
                    <a:p>
                      <a:pPr>
                        <a:spcAft>
                          <a:spcPts val="0"/>
                        </a:spcAft>
                      </a:pPr>
                      <a:r>
                        <a:rPr lang="pl-PL" sz="1200" b="1" dirty="0" smtClean="0"/>
                        <a:t>Grubość</a:t>
                      </a:r>
                      <a:endParaRPr lang="pl-PL"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a:spcAft>
                          <a:spcPts val="0"/>
                        </a:spcAft>
                      </a:pPr>
                      <a:r>
                        <a:rPr lang="pl-PL" sz="1200" dirty="0" smtClean="0">
                          <a:effectLst/>
                        </a:rPr>
                        <a:t>0,5 - 1 mm </a:t>
                      </a:r>
                      <a:endParaRPr lang="pl-PL" sz="1200" dirty="0"/>
                    </a:p>
                  </a:txBody>
                  <a:tcPr anchor="ctr">
                    <a:lnL w="12700" cap="flat" cmpd="sng" algn="ctr">
                      <a:solidFill>
                        <a:schemeClr val="tx1"/>
                      </a:solidFill>
                      <a:prstDash val="solid"/>
                      <a:round/>
                      <a:headEnd type="none" w="med" len="med"/>
                      <a:tailEnd type="none" w="med" len="med"/>
                    </a:lnL>
                  </a:tcPr>
                </a:tc>
              </a:tr>
            </a:tbl>
          </a:graphicData>
        </a:graphic>
      </p:graphicFrame>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4</a:t>
            </a:fld>
            <a:endParaRPr lang="pl-PL" dirty="0"/>
          </a:p>
        </p:txBody>
      </p:sp>
    </p:spTree>
    <p:extLst>
      <p:ext uri="{BB962C8B-B14F-4D97-AF65-F5344CB8AC3E}">
        <p14:creationId xmlns:p14="http://schemas.microsoft.com/office/powerpoint/2010/main" val="3222776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Plan prezentacji</a:t>
            </a:r>
            <a:endParaRPr lang="pl-PL" dirty="0"/>
          </a:p>
        </p:txBody>
      </p:sp>
      <p:sp>
        <p:nvSpPr>
          <p:cNvPr id="3" name="Symbol zastępczy zawartości 2"/>
          <p:cNvSpPr>
            <a:spLocks noGrp="1"/>
          </p:cNvSpPr>
          <p:nvPr>
            <p:ph idx="1"/>
          </p:nvPr>
        </p:nvSpPr>
        <p:spPr>
          <a:xfrm>
            <a:off x="223838" y="2270759"/>
            <a:ext cx="8724900" cy="4158615"/>
          </a:xfrm>
        </p:spPr>
        <p:txBody>
          <a:bodyPr/>
          <a:lstStyle/>
          <a:p>
            <a:r>
              <a:rPr lang="pl-PL" dirty="0" smtClean="0"/>
              <a:t>Wstęp – węglanowe ogniwa paliwowe (MCFC)</a:t>
            </a:r>
          </a:p>
          <a:p>
            <a:r>
              <a:rPr lang="pl-PL" dirty="0" smtClean="0">
                <a:solidFill>
                  <a:srgbClr val="FF0000"/>
                </a:solidFill>
              </a:rPr>
              <a:t>Produkcja komponentów węglanowych ogniw paliwowych</a:t>
            </a:r>
          </a:p>
          <a:p>
            <a:r>
              <a:rPr lang="pl-PL" dirty="0" smtClean="0"/>
              <a:t>Budowa i zasada działania ogniw MCFC</a:t>
            </a:r>
          </a:p>
          <a:p>
            <a:r>
              <a:rPr lang="pl-PL" dirty="0" smtClean="0"/>
              <a:t>Separacja CO</a:t>
            </a:r>
            <a:r>
              <a:rPr lang="pl-PL" baseline="-25000" dirty="0" smtClean="0"/>
              <a:t>2</a:t>
            </a:r>
            <a:r>
              <a:rPr lang="pl-PL" dirty="0" smtClean="0"/>
              <a:t> za pomocą węglanowych ogniw paliwowych</a:t>
            </a:r>
          </a:p>
          <a:p>
            <a:r>
              <a:rPr lang="pl-PL" dirty="0" smtClean="0"/>
              <a:t>Cząstki stałe pochodzące ze spalania paliw</a:t>
            </a:r>
          </a:p>
          <a:p>
            <a:r>
              <a:rPr lang="pl-PL" dirty="0" smtClean="0"/>
              <a:t>Możliwy wpływ na elektrody węglanowych ogniw paliwowych</a:t>
            </a:r>
          </a:p>
          <a:p>
            <a:r>
              <a:rPr lang="pl-PL" dirty="0"/>
              <a:t>Podsumowanie</a:t>
            </a:r>
          </a:p>
          <a:p>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5</a:t>
            </a:fld>
            <a:endParaRPr lang="pl-PL" dirty="0"/>
          </a:p>
        </p:txBody>
      </p:sp>
    </p:spTree>
    <p:extLst>
      <p:ext uri="{BB962C8B-B14F-4D97-AF65-F5344CB8AC3E}">
        <p14:creationId xmlns:p14="http://schemas.microsoft.com/office/powerpoint/2010/main" val="2675539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6</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pSp>
        <p:nvGrpSpPr>
          <p:cNvPr id="11" name="Organization Chart 21"/>
          <p:cNvGrpSpPr>
            <a:grpSpLocks noChangeAspect="1"/>
          </p:cNvGrpSpPr>
          <p:nvPr/>
        </p:nvGrpSpPr>
        <p:grpSpPr bwMode="auto">
          <a:xfrm>
            <a:off x="2459037" y="2593022"/>
            <a:ext cx="5527675" cy="2771775"/>
            <a:chOff x="1584" y="2373"/>
            <a:chExt cx="3600" cy="6120"/>
          </a:xfrm>
        </p:grpSpPr>
        <p:cxnSp>
          <p:nvCxnSpPr>
            <p:cNvPr id="4128" name="_s4128"/>
            <p:cNvCxnSpPr>
              <a:cxnSpLocks noChangeShapeType="1"/>
              <a:stCxn id="17" idx="1"/>
              <a:endCxn id="12" idx="2"/>
            </p:cNvCxnSpPr>
            <p:nvPr/>
          </p:nvCxnSpPr>
          <p:spPr bwMode="auto">
            <a:xfrm rot="10800000">
              <a:off x="2664" y="3123"/>
              <a:ext cx="351" cy="5011"/>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4127" name="_s4127"/>
            <p:cNvCxnSpPr>
              <a:cxnSpLocks noChangeShapeType="1"/>
              <a:stCxn id="16" idx="1"/>
              <a:endCxn id="12" idx="2"/>
            </p:cNvCxnSpPr>
            <p:nvPr/>
          </p:nvCxnSpPr>
          <p:spPr bwMode="auto">
            <a:xfrm rot="10800000">
              <a:off x="2664" y="3123"/>
              <a:ext cx="351" cy="3930"/>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4126" name="_s4126"/>
            <p:cNvCxnSpPr>
              <a:cxnSpLocks noChangeShapeType="1"/>
              <a:stCxn id="15" idx="1"/>
              <a:endCxn id="12" idx="2"/>
            </p:cNvCxnSpPr>
            <p:nvPr/>
          </p:nvCxnSpPr>
          <p:spPr bwMode="auto">
            <a:xfrm rot="10800000">
              <a:off x="2664" y="3123"/>
              <a:ext cx="351" cy="2850"/>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4125" name="_s4125"/>
            <p:cNvCxnSpPr>
              <a:cxnSpLocks noChangeShapeType="1"/>
              <a:stCxn id="14" idx="1"/>
              <a:endCxn id="12" idx="2"/>
            </p:cNvCxnSpPr>
            <p:nvPr/>
          </p:nvCxnSpPr>
          <p:spPr bwMode="auto">
            <a:xfrm rot="10800000">
              <a:off x="2664" y="3123"/>
              <a:ext cx="351" cy="1770"/>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4124" name="_s4124"/>
            <p:cNvCxnSpPr>
              <a:cxnSpLocks noChangeShapeType="1"/>
              <a:stCxn id="13" idx="1"/>
              <a:endCxn id="12" idx="2"/>
            </p:cNvCxnSpPr>
            <p:nvPr/>
          </p:nvCxnSpPr>
          <p:spPr bwMode="auto">
            <a:xfrm rot="10800000">
              <a:off x="2664" y="3123"/>
              <a:ext cx="351" cy="690"/>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sp>
          <p:nvSpPr>
            <p:cNvPr id="12" name="_s4123"/>
            <p:cNvSpPr>
              <a:spLocks noChangeArrowheads="1"/>
            </p:cNvSpPr>
            <p:nvPr/>
          </p:nvSpPr>
          <p:spPr bwMode="auto">
            <a:xfrm>
              <a:off x="1584" y="2373"/>
              <a:ext cx="2160" cy="720"/>
            </a:xfrm>
            <a:prstGeom prst="roundRect">
              <a:avLst>
                <a:gd name="adj" fmla="val 50000"/>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Przygotowanie zawiesin</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3" name="_s4122"/>
            <p:cNvSpPr>
              <a:spLocks noChangeArrowheads="1"/>
            </p:cNvSpPr>
            <p:nvPr/>
          </p:nvSpPr>
          <p:spPr bwMode="auto">
            <a:xfrm>
              <a:off x="3024" y="3453"/>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Ważenie proszków, spoiw oraz plastyfikatorów</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4" name="_s4121"/>
            <p:cNvSpPr>
              <a:spLocks noChangeArrowheads="1"/>
            </p:cNvSpPr>
            <p:nvPr/>
          </p:nvSpPr>
          <p:spPr bwMode="auto">
            <a:xfrm>
              <a:off x="3024" y="4533"/>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Załadowanie mieszalników</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5" name="_s4120"/>
            <p:cNvSpPr>
              <a:spLocks noChangeArrowheads="1"/>
            </p:cNvSpPr>
            <p:nvPr/>
          </p:nvSpPr>
          <p:spPr bwMode="auto">
            <a:xfrm>
              <a:off x="3024" y="5613"/>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Mieszanie</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6" name="_s4119"/>
            <p:cNvSpPr>
              <a:spLocks noChangeArrowheads="1"/>
            </p:cNvSpPr>
            <p:nvPr/>
          </p:nvSpPr>
          <p:spPr bwMode="auto">
            <a:xfrm>
              <a:off x="3024" y="6693"/>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Dodanie komponentów</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7" name="_s4118"/>
            <p:cNvSpPr>
              <a:spLocks noChangeArrowheads="1"/>
            </p:cNvSpPr>
            <p:nvPr/>
          </p:nvSpPr>
          <p:spPr bwMode="auto">
            <a:xfrm>
              <a:off x="3024" y="7773"/>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Mieszanie</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6810601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7</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19" name="Immagine 5" descr="Immagine 0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564" y="2096452"/>
            <a:ext cx="5204461" cy="3479482"/>
          </a:xfrm>
          <a:prstGeom prst="rect">
            <a:avLst/>
          </a:prstGeom>
          <a:noFill/>
          <a:ln>
            <a:noFill/>
          </a:ln>
        </p:spPr>
      </p:pic>
    </p:spTree>
    <p:extLst>
      <p:ext uri="{BB962C8B-B14F-4D97-AF65-F5344CB8AC3E}">
        <p14:creationId xmlns:p14="http://schemas.microsoft.com/office/powerpoint/2010/main" val="2946310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8</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6" name="Rectangle 28"/>
          <p:cNvSpPr>
            <a:spLocks noChangeArrowheads="1"/>
          </p:cNvSpPr>
          <p:nvPr/>
        </p:nvSpPr>
        <p:spPr bwMode="auto">
          <a:xfrm>
            <a:off x="1910398" y="259079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10" name="Rectangle 48"/>
          <p:cNvSpPr>
            <a:spLocks noChangeArrowheads="1"/>
          </p:cNvSpPr>
          <p:nvPr/>
        </p:nvSpPr>
        <p:spPr bwMode="auto">
          <a:xfrm>
            <a:off x="1752600"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pSp>
        <p:nvGrpSpPr>
          <p:cNvPr id="12" name="Organization Chart 35"/>
          <p:cNvGrpSpPr>
            <a:grpSpLocks noChangeAspect="1"/>
          </p:cNvGrpSpPr>
          <p:nvPr/>
        </p:nvGrpSpPr>
        <p:grpSpPr bwMode="auto">
          <a:xfrm>
            <a:off x="2459038" y="2577464"/>
            <a:ext cx="5527675" cy="2771775"/>
            <a:chOff x="1584" y="2373"/>
            <a:chExt cx="3600" cy="6511"/>
          </a:xfrm>
        </p:grpSpPr>
        <p:cxnSp>
          <p:nvCxnSpPr>
            <p:cNvPr id="6190" name="_s6190"/>
            <p:cNvCxnSpPr>
              <a:cxnSpLocks noChangeShapeType="1"/>
              <a:stCxn id="18" idx="1"/>
              <a:endCxn id="13" idx="2"/>
            </p:cNvCxnSpPr>
            <p:nvPr/>
          </p:nvCxnSpPr>
          <p:spPr bwMode="auto">
            <a:xfrm rot="10800000">
              <a:off x="2664" y="3126"/>
              <a:ext cx="351" cy="5400"/>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6189" name="_s6189"/>
            <p:cNvCxnSpPr>
              <a:cxnSpLocks noChangeShapeType="1"/>
              <a:stCxn id="17" idx="1"/>
              <a:endCxn id="13" idx="2"/>
            </p:cNvCxnSpPr>
            <p:nvPr/>
          </p:nvCxnSpPr>
          <p:spPr bwMode="auto">
            <a:xfrm rot="10800000">
              <a:off x="2664" y="3126"/>
              <a:ext cx="351" cy="4318"/>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6188" name="_s6188"/>
            <p:cNvCxnSpPr>
              <a:cxnSpLocks noChangeShapeType="1"/>
              <a:stCxn id="16" idx="1"/>
              <a:endCxn id="13" idx="2"/>
            </p:cNvCxnSpPr>
            <p:nvPr/>
          </p:nvCxnSpPr>
          <p:spPr bwMode="auto">
            <a:xfrm rot="10800000">
              <a:off x="2664" y="3126"/>
              <a:ext cx="351" cy="3241"/>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6187" name="_s6187"/>
            <p:cNvCxnSpPr>
              <a:cxnSpLocks noChangeShapeType="1"/>
              <a:stCxn id="15" idx="1"/>
              <a:endCxn id="13" idx="2"/>
            </p:cNvCxnSpPr>
            <p:nvPr/>
          </p:nvCxnSpPr>
          <p:spPr bwMode="auto">
            <a:xfrm rot="10800000">
              <a:off x="2664" y="3126"/>
              <a:ext cx="351" cy="2158"/>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cxnSp>
          <p:nvCxnSpPr>
            <p:cNvPr id="6186" name="_s6186"/>
            <p:cNvCxnSpPr>
              <a:cxnSpLocks noChangeShapeType="1"/>
              <a:stCxn id="14" idx="1"/>
              <a:endCxn id="13" idx="2"/>
            </p:cNvCxnSpPr>
            <p:nvPr/>
          </p:nvCxnSpPr>
          <p:spPr bwMode="auto">
            <a:xfrm rot="10800000">
              <a:off x="2664" y="3126"/>
              <a:ext cx="351" cy="884"/>
            </a:xfrm>
            <a:prstGeom prst="bentConnector2">
              <a:avLst/>
            </a:prstGeom>
            <a:noFill/>
            <a:ln w="9525">
              <a:solidFill>
                <a:srgbClr val="666699"/>
              </a:solidFill>
              <a:miter lim="800000"/>
              <a:headEnd/>
              <a:tailEnd/>
            </a:ln>
            <a:extLst>
              <a:ext uri="{909E8E84-426E-40DD-AFC4-6F175D3DCCD1}">
                <a14:hiddenFill xmlns:a14="http://schemas.microsoft.com/office/drawing/2010/main">
                  <a:noFill/>
                </a14:hiddenFill>
              </a:ext>
            </a:extLst>
          </p:spPr>
        </p:cxnSp>
        <p:sp>
          <p:nvSpPr>
            <p:cNvPr id="13" name="_s6185"/>
            <p:cNvSpPr>
              <a:spLocks noChangeArrowheads="1"/>
            </p:cNvSpPr>
            <p:nvPr/>
          </p:nvSpPr>
          <p:spPr bwMode="auto">
            <a:xfrm>
              <a:off x="1584" y="2373"/>
              <a:ext cx="2160" cy="720"/>
            </a:xfrm>
            <a:prstGeom prst="roundRect">
              <a:avLst>
                <a:gd name="adj" fmla="val 50000"/>
              </a:avLst>
            </a:prstGeom>
            <a:noFill/>
            <a:ln w="28575">
              <a:solidFill>
                <a:srgbClr val="A50021"/>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Odlewanie taśmowe</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4" name="_s6184"/>
            <p:cNvSpPr>
              <a:spLocks noChangeArrowheads="1"/>
            </p:cNvSpPr>
            <p:nvPr/>
          </p:nvSpPr>
          <p:spPr bwMode="auto">
            <a:xfrm>
              <a:off x="3024" y="3453"/>
              <a:ext cx="2160" cy="1111"/>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Napełnienie zbiorników podających materiał przed rakiel</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5" name="_s6183"/>
            <p:cNvSpPr>
              <a:spLocks noChangeArrowheads="1"/>
            </p:cNvSpPr>
            <p:nvPr/>
          </p:nvSpPr>
          <p:spPr bwMode="auto">
            <a:xfrm>
              <a:off x="3024" y="4924"/>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Wylewanie materiału na ruchomą taśmę</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6" name="_s6182"/>
            <p:cNvSpPr>
              <a:spLocks noChangeArrowheads="1"/>
            </p:cNvSpPr>
            <p:nvPr/>
          </p:nvSpPr>
          <p:spPr bwMode="auto">
            <a:xfrm>
              <a:off x="3024" y="6004"/>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Suszenie materiału aż do zestalenia</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7" name="_s6181"/>
            <p:cNvSpPr>
              <a:spLocks noChangeArrowheads="1"/>
            </p:cNvSpPr>
            <p:nvPr/>
          </p:nvSpPr>
          <p:spPr bwMode="auto">
            <a:xfrm>
              <a:off x="3024" y="7084"/>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Cięcie poprzeczne</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sp>
          <p:nvSpPr>
            <p:cNvPr id="18" name="_s6180"/>
            <p:cNvSpPr>
              <a:spLocks noChangeArrowheads="1"/>
            </p:cNvSpPr>
            <p:nvPr/>
          </p:nvSpPr>
          <p:spPr bwMode="auto">
            <a:xfrm>
              <a:off x="3024" y="8164"/>
              <a:ext cx="2160" cy="720"/>
            </a:xfrm>
            <a:prstGeom prst="roundRect">
              <a:avLst>
                <a:gd name="adj" fmla="val 50000"/>
              </a:avLst>
            </a:prstGeom>
            <a:noFill/>
            <a:ln w="28575">
              <a:solidFill>
                <a:srgbClr val="4C6D80"/>
              </a:solidFill>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l-PL" altLang="pl-PL" sz="1200" b="0" i="0" u="none" strike="noStrike" cap="none" normalizeH="0" baseline="0" smtClean="0">
                  <a:ln>
                    <a:noFill/>
                  </a:ln>
                  <a:solidFill>
                    <a:schemeClr val="tx1"/>
                  </a:solidFill>
                  <a:effectLst/>
                  <a:latin typeface="Arial" panose="020B0604020202020204" pitchFamily="34" charset="0"/>
                  <a:ea typeface="Times New Roman" panose="02020603050405020304" pitchFamily="18" charset="0"/>
                </a:rPr>
                <a:t>Załadowanie półproduktu do magazynu</a:t>
              </a:r>
              <a:endParaRPr kumimoji="0" lang="pl-PL" altLang="pl-PL" sz="1800" b="0" i="0" u="none" strike="noStrike" cap="none" normalizeH="0" baseline="0" smtClean="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3384154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smtClean="0"/>
              <a:t>Produkcja komponentów</a:t>
            </a:r>
            <a:endParaRPr lang="pl-PL" dirty="0"/>
          </a:p>
        </p:txBody>
      </p:sp>
      <p:sp>
        <p:nvSpPr>
          <p:cNvPr id="4" name="Symbol zastępczy stopki 3"/>
          <p:cNvSpPr>
            <a:spLocks noGrp="1"/>
          </p:cNvSpPr>
          <p:nvPr>
            <p:ph type="ftr" sz="quarter" idx="11"/>
          </p:nvPr>
        </p:nvSpPr>
        <p:spPr/>
        <p:txBody>
          <a:bodyPr/>
          <a:lstStyle/>
          <a:p>
            <a:pPr>
              <a:defRPr/>
            </a:pPr>
            <a:r>
              <a:rPr lang="pl-PL" dirty="0"/>
              <a:t>Seminarium doktoranckie, Warszawa, 28 stycznia 2015 r.</a:t>
            </a:r>
            <a:endParaRPr lang="pl-PL" dirty="0"/>
          </a:p>
        </p:txBody>
      </p:sp>
      <p:sp>
        <p:nvSpPr>
          <p:cNvPr id="5" name="Symbol zastępczy numeru slajdu 4"/>
          <p:cNvSpPr>
            <a:spLocks noGrp="1"/>
          </p:cNvSpPr>
          <p:nvPr>
            <p:ph type="sldNum" sz="quarter" idx="12"/>
          </p:nvPr>
        </p:nvSpPr>
        <p:spPr/>
        <p:txBody>
          <a:bodyPr/>
          <a:lstStyle/>
          <a:p>
            <a:pPr>
              <a:defRPr/>
            </a:pPr>
            <a:fld id="{B252F6C7-DEF0-4027-A1DF-A315510D5A53}" type="slidenum">
              <a:rPr lang="pl-PL" smtClean="0"/>
              <a:pPr>
                <a:defRPr/>
              </a:pPr>
              <a:t>9</a:t>
            </a:fld>
            <a:endParaRPr lang="pl-PL"/>
          </a:p>
        </p:txBody>
      </p:sp>
      <p:sp>
        <p:nvSpPr>
          <p:cNvPr id="3" name="Rectangle 14"/>
          <p:cNvSpPr>
            <a:spLocks noChangeArrowheads="1"/>
          </p:cNvSpPr>
          <p:nvPr/>
        </p:nvSpPr>
        <p:spPr bwMode="auto">
          <a:xfrm>
            <a:off x="1910398" y="25765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9" name="Rectangle 34"/>
          <p:cNvSpPr>
            <a:spLocks noChangeArrowheads="1"/>
          </p:cNvSpPr>
          <p:nvPr/>
        </p:nvSpPr>
        <p:spPr bwMode="auto">
          <a:xfrm>
            <a:off x="1910398" y="23488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8" name="Immagine 14" descr="Immagine 00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6049" y="1842055"/>
            <a:ext cx="6149976" cy="4240689"/>
          </a:xfrm>
          <a:prstGeom prst="rect">
            <a:avLst/>
          </a:prstGeom>
          <a:noFill/>
          <a:ln>
            <a:noFill/>
          </a:ln>
        </p:spPr>
      </p:pic>
    </p:spTree>
    <p:extLst>
      <p:ext uri="{BB962C8B-B14F-4D97-AF65-F5344CB8AC3E}">
        <p14:creationId xmlns:p14="http://schemas.microsoft.com/office/powerpoint/2010/main" val="904775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pl-PL"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4395</TotalTime>
  <Words>1654</Words>
  <Application>Microsoft Office PowerPoint</Application>
  <PresentationFormat>Pokaz na ekranie (4:3)</PresentationFormat>
  <Paragraphs>338</Paragraphs>
  <Slides>36</Slides>
  <Notes>18</Notes>
  <HiddenSlides>0</HiddenSlides>
  <MMClips>1</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36</vt:i4>
      </vt:variant>
    </vt:vector>
  </HeadingPairs>
  <TitlesOfParts>
    <vt:vector size="40" baseType="lpstr">
      <vt:lpstr>Arial</vt:lpstr>
      <vt:lpstr>Calibri</vt:lpstr>
      <vt:lpstr>Times New Roman</vt:lpstr>
      <vt:lpstr>Projekt domyślny</vt:lpstr>
      <vt:lpstr>Wybrane zagadnienia dotyczące węglanowych ogniw paliwowych</vt:lpstr>
      <vt:lpstr>Plan prezentacji</vt:lpstr>
      <vt:lpstr>Wstęp – ogniwa paliwowe</vt:lpstr>
      <vt:lpstr>MCFC - komponenty</vt:lpstr>
      <vt:lpstr>Plan prezentacji</vt:lpstr>
      <vt:lpstr>Produkcja komponentów</vt:lpstr>
      <vt:lpstr>Produkcja komponentów</vt:lpstr>
      <vt:lpstr>Produkcja komponentów</vt:lpstr>
      <vt:lpstr>Produkcja komponentów</vt:lpstr>
      <vt:lpstr>Produkcja komponentów</vt:lpstr>
      <vt:lpstr>Produkcja komponentów</vt:lpstr>
      <vt:lpstr>Produkcja komponentów</vt:lpstr>
      <vt:lpstr>Produkcja komponentów</vt:lpstr>
      <vt:lpstr>Produkcja komponentów</vt:lpstr>
      <vt:lpstr>MCFC - komponenty</vt:lpstr>
      <vt:lpstr>Plan prezentacji</vt:lpstr>
      <vt:lpstr>Pojedyncze ogniwo</vt:lpstr>
      <vt:lpstr>MCFC - komponenty</vt:lpstr>
      <vt:lpstr>Stos ogniw</vt:lpstr>
      <vt:lpstr>Stos ogniw</vt:lpstr>
      <vt:lpstr>Zasada działania węglanowego ogniwa paliwowego</vt:lpstr>
      <vt:lpstr>Plan prezentacji</vt:lpstr>
      <vt:lpstr>Separacja CO2 za pomocą węglanowych ogniw paliwowych</vt:lpstr>
      <vt:lpstr>Blok opalany węglem brunatnym</vt:lpstr>
      <vt:lpstr>Opłacalność inwestycji</vt:lpstr>
      <vt:lpstr>Plan prezentacji</vt:lpstr>
      <vt:lpstr>Cząstki stałe  ze spalania węgla - podział</vt:lpstr>
      <vt:lpstr>Niepalne cząstki</vt:lpstr>
      <vt:lpstr>Sadza lotna</vt:lpstr>
      <vt:lpstr>Usuwanie cząstek stałych za pomocą elektrofiltrów</vt:lpstr>
      <vt:lpstr>Plan prezentacji</vt:lpstr>
      <vt:lpstr>Katoda węglanowego ogniwa paliwowego</vt:lpstr>
      <vt:lpstr>Możliwe niepożądane procesy</vt:lpstr>
      <vt:lpstr>Plan prezentacji</vt:lpstr>
      <vt:lpstr>Dalsze plany badawcze</vt:lpstr>
      <vt:lpstr>Wybrane zagadnienia dotyczące węglanowych ogniw paliwowych</vt:lpstr>
    </vt:vector>
  </TitlesOfParts>
  <Company>Instytut Techniki Cieplnej</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WYKORZYSTANIE ZASOBNIKA CIEPŁA W CELU ZWIĘKSZENIA PRODUKCJI ENERGII ELEKTRYCZNEJ W SZCZYATACH OBCIĄŻENIA ELEKTROENERGETYCZNEGO W ELEKTROCIEPŁOWNI</dc:title>
  <dc:creator>Damian Opłocki</dc:creator>
  <cp:lastModifiedBy>Rafał Bernat</cp:lastModifiedBy>
  <cp:revision>448</cp:revision>
  <dcterms:created xsi:type="dcterms:W3CDTF">2003-05-26T14:51:47Z</dcterms:created>
  <dcterms:modified xsi:type="dcterms:W3CDTF">2015-01-28T10:10:24Z</dcterms:modified>
</cp:coreProperties>
</file>